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062400" cy="42062400"/>
  <p:notesSz cx="7019925" cy="9305925"/>
  <p:custDataLst>
    <p:tags r:id="rId3"/>
  </p:custDataLst>
  <p:defaultTextStyle>
    <a:defPPr>
      <a:defRPr lang="en-US"/>
    </a:defPPr>
    <a:lvl1pPr algn="l" rtl="0" fontAlgn="base">
      <a:spcBef>
        <a:spcPct val="0"/>
      </a:spcBef>
      <a:spcAft>
        <a:spcPct val="0"/>
      </a:spcAft>
      <a:defRPr sz="2700" b="1" kern="1200">
        <a:solidFill>
          <a:schemeClr val="tx1"/>
        </a:solidFill>
        <a:latin typeface="Arial" charset="0"/>
        <a:ea typeface="+mn-ea"/>
        <a:cs typeface="+mn-cs"/>
      </a:defRPr>
    </a:lvl1pPr>
    <a:lvl2pPr marL="438135" algn="l" rtl="0" fontAlgn="base">
      <a:spcBef>
        <a:spcPct val="0"/>
      </a:spcBef>
      <a:spcAft>
        <a:spcPct val="0"/>
      </a:spcAft>
      <a:defRPr sz="2700" b="1" kern="1200">
        <a:solidFill>
          <a:schemeClr val="tx1"/>
        </a:solidFill>
        <a:latin typeface="Arial" charset="0"/>
        <a:ea typeface="+mn-ea"/>
        <a:cs typeface="+mn-cs"/>
      </a:defRPr>
    </a:lvl2pPr>
    <a:lvl3pPr marL="876270" algn="l" rtl="0" fontAlgn="base">
      <a:spcBef>
        <a:spcPct val="0"/>
      </a:spcBef>
      <a:spcAft>
        <a:spcPct val="0"/>
      </a:spcAft>
      <a:defRPr sz="2700" b="1" kern="1200">
        <a:solidFill>
          <a:schemeClr val="tx1"/>
        </a:solidFill>
        <a:latin typeface="Arial" charset="0"/>
        <a:ea typeface="+mn-ea"/>
        <a:cs typeface="+mn-cs"/>
      </a:defRPr>
    </a:lvl3pPr>
    <a:lvl4pPr marL="1314404" algn="l" rtl="0" fontAlgn="base">
      <a:spcBef>
        <a:spcPct val="0"/>
      </a:spcBef>
      <a:spcAft>
        <a:spcPct val="0"/>
      </a:spcAft>
      <a:defRPr sz="2700" b="1" kern="1200">
        <a:solidFill>
          <a:schemeClr val="tx1"/>
        </a:solidFill>
        <a:latin typeface="Arial" charset="0"/>
        <a:ea typeface="+mn-ea"/>
        <a:cs typeface="+mn-cs"/>
      </a:defRPr>
    </a:lvl4pPr>
    <a:lvl5pPr marL="1752539" algn="l" rtl="0" fontAlgn="base">
      <a:spcBef>
        <a:spcPct val="0"/>
      </a:spcBef>
      <a:spcAft>
        <a:spcPct val="0"/>
      </a:spcAft>
      <a:defRPr sz="2700" b="1" kern="1200">
        <a:solidFill>
          <a:schemeClr val="tx1"/>
        </a:solidFill>
        <a:latin typeface="Arial" charset="0"/>
        <a:ea typeface="+mn-ea"/>
        <a:cs typeface="+mn-cs"/>
      </a:defRPr>
    </a:lvl5pPr>
    <a:lvl6pPr marL="2190674" algn="l" defTabSz="876270" rtl="0" eaLnBrk="1" latinLnBrk="0" hangingPunct="1">
      <a:defRPr sz="2700" b="1" kern="1200">
        <a:solidFill>
          <a:schemeClr val="tx1"/>
        </a:solidFill>
        <a:latin typeface="Arial" charset="0"/>
        <a:ea typeface="+mn-ea"/>
        <a:cs typeface="+mn-cs"/>
      </a:defRPr>
    </a:lvl6pPr>
    <a:lvl7pPr marL="2628809" algn="l" defTabSz="876270" rtl="0" eaLnBrk="1" latinLnBrk="0" hangingPunct="1">
      <a:defRPr sz="2700" b="1" kern="1200">
        <a:solidFill>
          <a:schemeClr val="tx1"/>
        </a:solidFill>
        <a:latin typeface="Arial" charset="0"/>
        <a:ea typeface="+mn-ea"/>
        <a:cs typeface="+mn-cs"/>
      </a:defRPr>
    </a:lvl7pPr>
    <a:lvl8pPr marL="3066943" algn="l" defTabSz="876270" rtl="0" eaLnBrk="1" latinLnBrk="0" hangingPunct="1">
      <a:defRPr sz="2700" b="1" kern="1200">
        <a:solidFill>
          <a:schemeClr val="tx1"/>
        </a:solidFill>
        <a:latin typeface="Arial" charset="0"/>
        <a:ea typeface="+mn-ea"/>
        <a:cs typeface="+mn-cs"/>
      </a:defRPr>
    </a:lvl8pPr>
    <a:lvl9pPr marL="3505078" algn="l" defTabSz="876270" rtl="0" eaLnBrk="1" latinLnBrk="0" hangingPunct="1">
      <a:defRPr sz="27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33" d="100"/>
          <a:sy n="33" d="100"/>
        </p:scale>
        <p:origin x="-78" y="258"/>
      </p:cViewPr>
      <p:guideLst>
        <p:guide orient="horz" pos="13248"/>
        <p:guide pos="132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13066912"/>
            <a:ext cx="35751823" cy="9015545"/>
          </a:xfrm>
        </p:spPr>
        <p:txBody>
          <a:bodyPr/>
          <a:lstStyle/>
          <a:p>
            <a:r>
              <a:rPr lang="en-US"/>
              <a:t>Click to edit Master title style</a:t>
            </a:r>
          </a:p>
        </p:txBody>
      </p:sp>
      <p:sp>
        <p:nvSpPr>
          <p:cNvPr id="3" name="Subtitle 2"/>
          <p:cNvSpPr>
            <a:spLocks noGrp="1"/>
          </p:cNvSpPr>
          <p:nvPr>
            <p:ph type="subTitle" idx="1"/>
          </p:nvPr>
        </p:nvSpPr>
        <p:spPr>
          <a:xfrm>
            <a:off x="6309056" y="23835056"/>
            <a:ext cx="29444289" cy="10749889"/>
          </a:xfrm>
        </p:spPr>
        <p:txBody>
          <a:bodyPr/>
          <a:lstStyle>
            <a:lvl1pPr marL="0" indent="0" algn="ctr">
              <a:buNone/>
              <a:defRPr/>
            </a:lvl1pPr>
            <a:lvl2pPr marL="438135" indent="0" algn="ctr">
              <a:buNone/>
              <a:defRPr/>
            </a:lvl2pPr>
            <a:lvl3pPr marL="876270" indent="0" algn="ctr">
              <a:buNone/>
              <a:defRPr/>
            </a:lvl3pPr>
            <a:lvl4pPr marL="1314404" indent="0" algn="ctr">
              <a:buNone/>
              <a:defRPr/>
            </a:lvl4pPr>
            <a:lvl5pPr marL="1752539" indent="0" algn="ctr">
              <a:buNone/>
              <a:defRPr/>
            </a:lvl5pPr>
            <a:lvl6pPr marL="2190674" indent="0" algn="ctr">
              <a:buNone/>
              <a:defRPr/>
            </a:lvl6pPr>
            <a:lvl7pPr marL="2628809" indent="0" algn="ctr">
              <a:buNone/>
              <a:defRPr/>
            </a:lvl7pPr>
            <a:lvl8pPr marL="3066943" indent="0" algn="ctr">
              <a:buNone/>
              <a:defRPr/>
            </a:lvl8pPr>
            <a:lvl9pPr marL="35050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227ECE-3334-4ACD-95E8-0459983366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6B2A6-E5D3-453B-87B4-FE0D6FCD48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545" y="1685661"/>
            <a:ext cx="9464344" cy="358887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02512" y="1685661"/>
            <a:ext cx="28246983" cy="358887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F73B4-23E6-4A1D-B9DD-E4A91A075F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02512" y="1685660"/>
            <a:ext cx="37857377" cy="7010400"/>
          </a:xfrm>
        </p:spPr>
        <p:txBody>
          <a:bodyPr/>
          <a:lstStyle/>
          <a:p>
            <a:r>
              <a:rPr lang="en-US"/>
              <a:t>Click to edit Master title style</a:t>
            </a:r>
          </a:p>
        </p:txBody>
      </p:sp>
      <p:sp>
        <p:nvSpPr>
          <p:cNvPr id="3" name="Content Placeholder 2"/>
          <p:cNvSpPr>
            <a:spLocks noGrp="1"/>
          </p:cNvSpPr>
          <p:nvPr>
            <p:ph sz="quarter" idx="1"/>
          </p:nvPr>
        </p:nvSpPr>
        <p:spPr>
          <a:xfrm>
            <a:off x="2102512" y="9815777"/>
            <a:ext cx="18855664" cy="13806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1104225" y="9815777"/>
            <a:ext cx="18855664" cy="13806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02512" y="23768116"/>
            <a:ext cx="18855664" cy="138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1104225" y="23768116"/>
            <a:ext cx="18855664" cy="138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D3D01A-AF25-4D23-B847-0362669FAF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2954F2-723C-411F-B3C6-5B9A4FB214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27028378"/>
            <a:ext cx="35753345" cy="8355277"/>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3322637" y="17827228"/>
            <a:ext cx="35753345" cy="9201150"/>
          </a:xfrm>
        </p:spPr>
        <p:txBody>
          <a:bodyPr anchor="b"/>
          <a:lstStyle>
            <a:lvl1pPr marL="0" indent="0">
              <a:buNone/>
              <a:defRPr sz="1900"/>
            </a:lvl1pPr>
            <a:lvl2pPr marL="438135" indent="0">
              <a:buNone/>
              <a:defRPr sz="1700"/>
            </a:lvl2pPr>
            <a:lvl3pPr marL="876270" indent="0">
              <a:buNone/>
              <a:defRPr sz="1500"/>
            </a:lvl3pPr>
            <a:lvl4pPr marL="1314404" indent="0">
              <a:buNone/>
              <a:defRPr sz="1300"/>
            </a:lvl4pPr>
            <a:lvl5pPr marL="1752539" indent="0">
              <a:buNone/>
              <a:defRPr sz="1300"/>
            </a:lvl5pPr>
            <a:lvl6pPr marL="2190674" indent="0">
              <a:buNone/>
              <a:defRPr sz="1300"/>
            </a:lvl6pPr>
            <a:lvl7pPr marL="2628809" indent="0">
              <a:buNone/>
              <a:defRPr sz="1300"/>
            </a:lvl7pPr>
            <a:lvl8pPr marL="3066943" indent="0">
              <a:buNone/>
              <a:defRPr sz="1300"/>
            </a:lvl8pPr>
            <a:lvl9pPr marL="3505078"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A33B4B-E16C-49B1-A6E2-7BC159C1EF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02512" y="9815778"/>
            <a:ext cx="18855664" cy="27758628"/>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104225" y="9815778"/>
            <a:ext cx="18855664" cy="27758628"/>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45BA9D-6F10-4861-AC1F-37EB4B9198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684140"/>
            <a:ext cx="37857377" cy="7010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02511" y="9415661"/>
            <a:ext cx="18584863" cy="3923572"/>
          </a:xfrm>
        </p:spPr>
        <p:txBody>
          <a:bodyPr anchor="b"/>
          <a:lstStyle>
            <a:lvl1pPr marL="0" indent="0">
              <a:buNone/>
              <a:defRPr sz="2300" b="1"/>
            </a:lvl1pPr>
            <a:lvl2pPr marL="438135" indent="0">
              <a:buNone/>
              <a:defRPr sz="1900" b="1"/>
            </a:lvl2pPr>
            <a:lvl3pPr marL="876270" indent="0">
              <a:buNone/>
              <a:defRPr sz="1700" b="1"/>
            </a:lvl3pPr>
            <a:lvl4pPr marL="1314404" indent="0">
              <a:buNone/>
              <a:defRPr sz="1500" b="1"/>
            </a:lvl4pPr>
            <a:lvl5pPr marL="1752539" indent="0">
              <a:buNone/>
              <a:defRPr sz="1500" b="1"/>
            </a:lvl5pPr>
            <a:lvl6pPr marL="2190674" indent="0">
              <a:buNone/>
              <a:defRPr sz="1500" b="1"/>
            </a:lvl6pPr>
            <a:lvl7pPr marL="2628809" indent="0">
              <a:buNone/>
              <a:defRPr sz="1500" b="1"/>
            </a:lvl7pPr>
            <a:lvl8pPr marL="3066943" indent="0">
              <a:buNone/>
              <a:defRPr sz="1500" b="1"/>
            </a:lvl8pPr>
            <a:lvl9pPr marL="3505078" indent="0">
              <a:buNone/>
              <a:defRPr sz="1500" b="1"/>
            </a:lvl9pPr>
          </a:lstStyle>
          <a:p>
            <a:pPr lvl="0"/>
            <a:r>
              <a:rPr lang="en-US"/>
              <a:t>Click to edit Master text styles</a:t>
            </a:r>
          </a:p>
        </p:txBody>
      </p:sp>
      <p:sp>
        <p:nvSpPr>
          <p:cNvPr id="4" name="Content Placeholder 3"/>
          <p:cNvSpPr>
            <a:spLocks noGrp="1"/>
          </p:cNvSpPr>
          <p:nvPr>
            <p:ph sz="half" idx="2"/>
          </p:nvPr>
        </p:nvSpPr>
        <p:spPr>
          <a:xfrm>
            <a:off x="2102511" y="13339234"/>
            <a:ext cx="18584863" cy="2423517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367420" y="9415661"/>
            <a:ext cx="18592469" cy="3923572"/>
          </a:xfrm>
        </p:spPr>
        <p:txBody>
          <a:bodyPr anchor="b"/>
          <a:lstStyle>
            <a:lvl1pPr marL="0" indent="0">
              <a:buNone/>
              <a:defRPr sz="2300" b="1"/>
            </a:lvl1pPr>
            <a:lvl2pPr marL="438135" indent="0">
              <a:buNone/>
              <a:defRPr sz="1900" b="1"/>
            </a:lvl2pPr>
            <a:lvl3pPr marL="876270" indent="0">
              <a:buNone/>
              <a:defRPr sz="1700" b="1"/>
            </a:lvl3pPr>
            <a:lvl4pPr marL="1314404" indent="0">
              <a:buNone/>
              <a:defRPr sz="1500" b="1"/>
            </a:lvl4pPr>
            <a:lvl5pPr marL="1752539" indent="0">
              <a:buNone/>
              <a:defRPr sz="1500" b="1"/>
            </a:lvl5pPr>
            <a:lvl6pPr marL="2190674" indent="0">
              <a:buNone/>
              <a:defRPr sz="1500" b="1"/>
            </a:lvl6pPr>
            <a:lvl7pPr marL="2628809" indent="0">
              <a:buNone/>
              <a:defRPr sz="1500" b="1"/>
            </a:lvl7pPr>
            <a:lvl8pPr marL="3066943" indent="0">
              <a:buNone/>
              <a:defRPr sz="1500" b="1"/>
            </a:lvl8pPr>
            <a:lvl9pPr marL="3505078"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1367420" y="13339234"/>
            <a:ext cx="18592469" cy="2423517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3A6AA7-F9B5-44BE-805B-3505D79B2B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6542B0-B83F-456E-8869-1F5124BAED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284B0A-B8FC-4BC5-B90A-67F24375D2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1" y="1675012"/>
            <a:ext cx="13838238" cy="7127544"/>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16445839" y="1675012"/>
            <a:ext cx="23514050" cy="3589939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02511" y="8802555"/>
            <a:ext cx="13838238" cy="28771850"/>
          </a:xfrm>
        </p:spPr>
        <p:txBody>
          <a:bodyPr/>
          <a:lstStyle>
            <a:lvl1pPr marL="0" indent="0">
              <a:buNone/>
              <a:defRPr sz="1300"/>
            </a:lvl1pPr>
            <a:lvl2pPr marL="438135" indent="0">
              <a:buNone/>
              <a:defRPr sz="1100"/>
            </a:lvl2pPr>
            <a:lvl3pPr marL="876270" indent="0">
              <a:buNone/>
              <a:defRPr sz="1000"/>
            </a:lvl3pPr>
            <a:lvl4pPr marL="1314404" indent="0">
              <a:buNone/>
              <a:defRPr sz="900"/>
            </a:lvl4pPr>
            <a:lvl5pPr marL="1752539" indent="0">
              <a:buNone/>
              <a:defRPr sz="900"/>
            </a:lvl5pPr>
            <a:lvl6pPr marL="2190674" indent="0">
              <a:buNone/>
              <a:defRPr sz="900"/>
            </a:lvl6pPr>
            <a:lvl7pPr marL="2628809" indent="0">
              <a:buNone/>
              <a:defRPr sz="900"/>
            </a:lvl7pPr>
            <a:lvl8pPr marL="3066943" indent="0">
              <a:buNone/>
              <a:defRPr sz="900"/>
            </a:lvl8pPr>
            <a:lvl9pPr marL="350507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7BFC15-230E-449F-AD70-FB93A3D350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9" y="29444289"/>
            <a:ext cx="25237744" cy="3474773"/>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8244219" y="3757745"/>
            <a:ext cx="25237744" cy="25237745"/>
          </a:xfrm>
        </p:spPr>
        <p:txBody>
          <a:bodyPr/>
          <a:lstStyle>
            <a:lvl1pPr marL="0" indent="0">
              <a:buNone/>
              <a:defRPr sz="3100"/>
            </a:lvl1pPr>
            <a:lvl2pPr marL="438135" indent="0">
              <a:buNone/>
              <a:defRPr sz="2700"/>
            </a:lvl2pPr>
            <a:lvl3pPr marL="876270" indent="0">
              <a:buNone/>
              <a:defRPr sz="2300"/>
            </a:lvl3pPr>
            <a:lvl4pPr marL="1314404" indent="0">
              <a:buNone/>
              <a:defRPr sz="1900"/>
            </a:lvl4pPr>
            <a:lvl5pPr marL="1752539" indent="0">
              <a:buNone/>
              <a:defRPr sz="1900"/>
            </a:lvl5pPr>
            <a:lvl6pPr marL="2190674" indent="0">
              <a:buNone/>
              <a:defRPr sz="1900"/>
            </a:lvl6pPr>
            <a:lvl7pPr marL="2628809" indent="0">
              <a:buNone/>
              <a:defRPr sz="1900"/>
            </a:lvl7pPr>
            <a:lvl8pPr marL="3066943" indent="0">
              <a:buNone/>
              <a:defRPr sz="1900"/>
            </a:lvl8pPr>
            <a:lvl9pPr marL="3505078" indent="0">
              <a:buNone/>
              <a:defRPr sz="1900"/>
            </a:lvl9pPr>
          </a:lstStyle>
          <a:p>
            <a:pPr lvl="0"/>
            <a:endParaRPr lang="en-US" noProof="0"/>
          </a:p>
        </p:txBody>
      </p:sp>
      <p:sp>
        <p:nvSpPr>
          <p:cNvPr id="4" name="Text Placeholder 3"/>
          <p:cNvSpPr>
            <a:spLocks noGrp="1"/>
          </p:cNvSpPr>
          <p:nvPr>
            <p:ph type="body" sz="half" idx="2"/>
          </p:nvPr>
        </p:nvSpPr>
        <p:spPr>
          <a:xfrm>
            <a:off x="8244219" y="32919061"/>
            <a:ext cx="25237744" cy="4936795"/>
          </a:xfrm>
        </p:spPr>
        <p:txBody>
          <a:bodyPr/>
          <a:lstStyle>
            <a:lvl1pPr marL="0" indent="0">
              <a:buNone/>
              <a:defRPr sz="1300"/>
            </a:lvl1pPr>
            <a:lvl2pPr marL="438135" indent="0">
              <a:buNone/>
              <a:defRPr sz="1100"/>
            </a:lvl2pPr>
            <a:lvl3pPr marL="876270" indent="0">
              <a:buNone/>
              <a:defRPr sz="1000"/>
            </a:lvl3pPr>
            <a:lvl4pPr marL="1314404" indent="0">
              <a:buNone/>
              <a:defRPr sz="900"/>
            </a:lvl4pPr>
            <a:lvl5pPr marL="1752539" indent="0">
              <a:buNone/>
              <a:defRPr sz="900"/>
            </a:lvl5pPr>
            <a:lvl6pPr marL="2190674" indent="0">
              <a:buNone/>
              <a:defRPr sz="900"/>
            </a:lvl6pPr>
            <a:lvl7pPr marL="2628809" indent="0">
              <a:buNone/>
              <a:defRPr sz="900"/>
            </a:lvl7pPr>
            <a:lvl8pPr marL="3066943" indent="0">
              <a:buNone/>
              <a:defRPr sz="900"/>
            </a:lvl8pPr>
            <a:lvl9pPr marL="350507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5F1159-6381-47F9-A056-37A9188184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02512" y="1685660"/>
            <a:ext cx="37857377" cy="7010400"/>
          </a:xfrm>
          <a:prstGeom prst="rect">
            <a:avLst/>
          </a:prstGeom>
          <a:noFill/>
          <a:ln w="9525">
            <a:noFill/>
            <a:miter lim="800000"/>
            <a:headEnd/>
            <a:tailEnd/>
          </a:ln>
        </p:spPr>
        <p:txBody>
          <a:bodyPr vert="horz" wrap="square" lIns="480687" tIns="240344" rIns="480687" bIns="24034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02512" y="9815778"/>
            <a:ext cx="37857377" cy="27758628"/>
          </a:xfrm>
          <a:prstGeom prst="rect">
            <a:avLst/>
          </a:prstGeom>
          <a:noFill/>
          <a:ln w="9525">
            <a:noFill/>
            <a:miter lim="800000"/>
            <a:headEnd/>
            <a:tailEnd/>
          </a:ln>
        </p:spPr>
        <p:txBody>
          <a:bodyPr vert="horz" wrap="square" lIns="480687" tIns="240344" rIns="480687" bIns="2403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02512" y="38304655"/>
            <a:ext cx="9815777" cy="2921000"/>
          </a:xfrm>
          <a:prstGeom prst="rect">
            <a:avLst/>
          </a:prstGeom>
          <a:noFill/>
          <a:ln w="9525">
            <a:noFill/>
            <a:miter lim="800000"/>
            <a:headEnd/>
            <a:tailEnd/>
          </a:ln>
          <a:effectLst/>
        </p:spPr>
        <p:txBody>
          <a:bodyPr vert="horz" wrap="square" lIns="480687" tIns="240344" rIns="480687" bIns="240344" numCol="1" anchor="t" anchorCtr="0" compatLnSpc="1">
            <a:prstTxWarp prst="textNoShape">
              <a:avLst/>
            </a:prstTxWarp>
          </a:bodyPr>
          <a:lstStyle>
            <a:lvl1pPr>
              <a:defRPr sz="7300" b="0"/>
            </a:lvl1pPr>
          </a:lstStyle>
          <a:p>
            <a:pPr>
              <a:defRPr/>
            </a:pPr>
            <a:endParaRPr lang="en-US"/>
          </a:p>
        </p:txBody>
      </p:sp>
      <p:sp>
        <p:nvSpPr>
          <p:cNvPr id="1029" name="Rectangle 5"/>
          <p:cNvSpPr>
            <a:spLocks noGrp="1" noChangeArrowheads="1"/>
          </p:cNvSpPr>
          <p:nvPr>
            <p:ph type="ftr" sz="quarter" idx="3"/>
          </p:nvPr>
        </p:nvSpPr>
        <p:spPr bwMode="auto">
          <a:xfrm>
            <a:off x="14370712" y="38304655"/>
            <a:ext cx="13320977" cy="2921000"/>
          </a:xfrm>
          <a:prstGeom prst="rect">
            <a:avLst/>
          </a:prstGeom>
          <a:noFill/>
          <a:ln w="9525">
            <a:noFill/>
            <a:miter lim="800000"/>
            <a:headEnd/>
            <a:tailEnd/>
          </a:ln>
          <a:effectLst/>
        </p:spPr>
        <p:txBody>
          <a:bodyPr vert="horz" wrap="square" lIns="480687" tIns="240344" rIns="480687" bIns="240344" numCol="1" anchor="t" anchorCtr="0" compatLnSpc="1">
            <a:prstTxWarp prst="textNoShape">
              <a:avLst/>
            </a:prstTxWarp>
          </a:bodyPr>
          <a:lstStyle>
            <a:lvl1pPr algn="ctr">
              <a:defRPr sz="7300" b="0"/>
            </a:lvl1pPr>
          </a:lstStyle>
          <a:p>
            <a:pPr>
              <a:defRPr/>
            </a:pPr>
            <a:endParaRPr lang="en-US"/>
          </a:p>
        </p:txBody>
      </p:sp>
      <p:sp>
        <p:nvSpPr>
          <p:cNvPr id="1030" name="Rectangle 6"/>
          <p:cNvSpPr>
            <a:spLocks noGrp="1" noChangeArrowheads="1"/>
          </p:cNvSpPr>
          <p:nvPr>
            <p:ph type="sldNum" sz="quarter" idx="4"/>
          </p:nvPr>
        </p:nvSpPr>
        <p:spPr bwMode="auto">
          <a:xfrm>
            <a:off x="30144112" y="38304655"/>
            <a:ext cx="9815777" cy="2921000"/>
          </a:xfrm>
          <a:prstGeom prst="rect">
            <a:avLst/>
          </a:prstGeom>
          <a:noFill/>
          <a:ln w="9525">
            <a:noFill/>
            <a:miter lim="800000"/>
            <a:headEnd/>
            <a:tailEnd/>
          </a:ln>
          <a:effectLst/>
        </p:spPr>
        <p:txBody>
          <a:bodyPr vert="horz" wrap="square" lIns="480687" tIns="240344" rIns="480687" bIns="240344" numCol="1" anchor="t" anchorCtr="0" compatLnSpc="1">
            <a:prstTxWarp prst="textNoShape">
              <a:avLst/>
            </a:prstTxWarp>
          </a:bodyPr>
          <a:lstStyle>
            <a:lvl1pPr algn="r">
              <a:defRPr sz="7300" b="0"/>
            </a:lvl1pPr>
          </a:lstStyle>
          <a:p>
            <a:pPr>
              <a:defRPr/>
            </a:pPr>
            <a:fld id="{B787F049-95BF-4C98-8FD9-04E89A17E5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4807312" rtl="0" eaLnBrk="0" fontAlgn="base" hangingPunct="0">
        <a:spcBef>
          <a:spcPct val="0"/>
        </a:spcBef>
        <a:spcAft>
          <a:spcPct val="0"/>
        </a:spcAft>
        <a:defRPr sz="23200">
          <a:solidFill>
            <a:schemeClr val="tx2"/>
          </a:solidFill>
          <a:latin typeface="+mj-lt"/>
          <a:ea typeface="+mj-ea"/>
          <a:cs typeface="+mj-cs"/>
        </a:defRPr>
      </a:lvl1pPr>
      <a:lvl2pPr algn="ctr" defTabSz="4807312" rtl="0" eaLnBrk="0" fontAlgn="base" hangingPunct="0">
        <a:spcBef>
          <a:spcPct val="0"/>
        </a:spcBef>
        <a:spcAft>
          <a:spcPct val="0"/>
        </a:spcAft>
        <a:defRPr sz="23200">
          <a:solidFill>
            <a:schemeClr val="tx2"/>
          </a:solidFill>
          <a:latin typeface="Arial" charset="0"/>
        </a:defRPr>
      </a:lvl2pPr>
      <a:lvl3pPr algn="ctr" defTabSz="4807312" rtl="0" eaLnBrk="0" fontAlgn="base" hangingPunct="0">
        <a:spcBef>
          <a:spcPct val="0"/>
        </a:spcBef>
        <a:spcAft>
          <a:spcPct val="0"/>
        </a:spcAft>
        <a:defRPr sz="23200">
          <a:solidFill>
            <a:schemeClr val="tx2"/>
          </a:solidFill>
          <a:latin typeface="Arial" charset="0"/>
        </a:defRPr>
      </a:lvl3pPr>
      <a:lvl4pPr algn="ctr" defTabSz="4807312" rtl="0" eaLnBrk="0" fontAlgn="base" hangingPunct="0">
        <a:spcBef>
          <a:spcPct val="0"/>
        </a:spcBef>
        <a:spcAft>
          <a:spcPct val="0"/>
        </a:spcAft>
        <a:defRPr sz="23200">
          <a:solidFill>
            <a:schemeClr val="tx2"/>
          </a:solidFill>
          <a:latin typeface="Arial" charset="0"/>
        </a:defRPr>
      </a:lvl4pPr>
      <a:lvl5pPr algn="ctr" defTabSz="4807312" rtl="0" eaLnBrk="0" fontAlgn="base" hangingPunct="0">
        <a:spcBef>
          <a:spcPct val="0"/>
        </a:spcBef>
        <a:spcAft>
          <a:spcPct val="0"/>
        </a:spcAft>
        <a:defRPr sz="23200">
          <a:solidFill>
            <a:schemeClr val="tx2"/>
          </a:solidFill>
          <a:latin typeface="Arial" charset="0"/>
        </a:defRPr>
      </a:lvl5pPr>
      <a:lvl6pPr marL="438135" algn="ctr" defTabSz="4807312" rtl="0" fontAlgn="base">
        <a:spcBef>
          <a:spcPct val="0"/>
        </a:spcBef>
        <a:spcAft>
          <a:spcPct val="0"/>
        </a:spcAft>
        <a:defRPr sz="23200">
          <a:solidFill>
            <a:schemeClr val="tx2"/>
          </a:solidFill>
          <a:latin typeface="Arial" charset="0"/>
        </a:defRPr>
      </a:lvl6pPr>
      <a:lvl7pPr marL="876270" algn="ctr" defTabSz="4807312" rtl="0" fontAlgn="base">
        <a:spcBef>
          <a:spcPct val="0"/>
        </a:spcBef>
        <a:spcAft>
          <a:spcPct val="0"/>
        </a:spcAft>
        <a:defRPr sz="23200">
          <a:solidFill>
            <a:schemeClr val="tx2"/>
          </a:solidFill>
          <a:latin typeface="Arial" charset="0"/>
        </a:defRPr>
      </a:lvl7pPr>
      <a:lvl8pPr marL="1314404" algn="ctr" defTabSz="4807312" rtl="0" fontAlgn="base">
        <a:spcBef>
          <a:spcPct val="0"/>
        </a:spcBef>
        <a:spcAft>
          <a:spcPct val="0"/>
        </a:spcAft>
        <a:defRPr sz="23200">
          <a:solidFill>
            <a:schemeClr val="tx2"/>
          </a:solidFill>
          <a:latin typeface="Arial" charset="0"/>
        </a:defRPr>
      </a:lvl8pPr>
      <a:lvl9pPr marL="1752539" algn="ctr" defTabSz="4807312" rtl="0" fontAlgn="base">
        <a:spcBef>
          <a:spcPct val="0"/>
        </a:spcBef>
        <a:spcAft>
          <a:spcPct val="0"/>
        </a:spcAft>
        <a:defRPr sz="23200">
          <a:solidFill>
            <a:schemeClr val="tx2"/>
          </a:solidFill>
          <a:latin typeface="Arial" charset="0"/>
        </a:defRPr>
      </a:lvl9pPr>
    </p:titleStyle>
    <p:bodyStyle>
      <a:lvl1pPr marL="1801221" indent="-1801221" algn="l" defTabSz="4807312" rtl="0" eaLnBrk="0" fontAlgn="base" hangingPunct="0">
        <a:spcBef>
          <a:spcPct val="20000"/>
        </a:spcBef>
        <a:spcAft>
          <a:spcPct val="0"/>
        </a:spcAft>
        <a:buChar char="•"/>
        <a:defRPr sz="16900">
          <a:solidFill>
            <a:schemeClr val="tx1"/>
          </a:solidFill>
          <a:latin typeface="+mn-lt"/>
          <a:ea typeface="+mn-ea"/>
          <a:cs typeface="+mn-cs"/>
        </a:defRPr>
      </a:lvl1pPr>
      <a:lvl2pPr marL="3906702" indent="-1503046" algn="l" defTabSz="4807312" rtl="0" eaLnBrk="0" fontAlgn="base" hangingPunct="0">
        <a:spcBef>
          <a:spcPct val="20000"/>
        </a:spcBef>
        <a:spcAft>
          <a:spcPct val="0"/>
        </a:spcAft>
        <a:buChar char="–"/>
        <a:defRPr sz="14800">
          <a:solidFill>
            <a:schemeClr val="tx1"/>
          </a:solidFill>
          <a:latin typeface="+mn-lt"/>
        </a:defRPr>
      </a:lvl2pPr>
      <a:lvl3pPr marL="6009140" indent="-1201828" algn="l" defTabSz="4807312" rtl="0" eaLnBrk="0" fontAlgn="base" hangingPunct="0">
        <a:spcBef>
          <a:spcPct val="20000"/>
        </a:spcBef>
        <a:spcAft>
          <a:spcPct val="0"/>
        </a:spcAft>
        <a:buChar char="•"/>
        <a:defRPr sz="12600">
          <a:solidFill>
            <a:schemeClr val="tx1"/>
          </a:solidFill>
          <a:latin typeface="+mn-lt"/>
        </a:defRPr>
      </a:lvl3pPr>
      <a:lvl4pPr marL="8412796" indent="-1201828" algn="l" defTabSz="4807312" rtl="0" eaLnBrk="0" fontAlgn="base" hangingPunct="0">
        <a:spcBef>
          <a:spcPct val="20000"/>
        </a:spcBef>
        <a:spcAft>
          <a:spcPct val="0"/>
        </a:spcAft>
        <a:buChar char="–"/>
        <a:defRPr sz="10500">
          <a:solidFill>
            <a:schemeClr val="tx1"/>
          </a:solidFill>
          <a:latin typeface="+mn-lt"/>
        </a:defRPr>
      </a:lvl4pPr>
      <a:lvl5pPr marL="10816452" indent="-1201828" algn="l" defTabSz="4807312" rtl="0" eaLnBrk="0" fontAlgn="base" hangingPunct="0">
        <a:spcBef>
          <a:spcPct val="20000"/>
        </a:spcBef>
        <a:spcAft>
          <a:spcPct val="0"/>
        </a:spcAft>
        <a:buChar char="»"/>
        <a:defRPr sz="10500">
          <a:solidFill>
            <a:schemeClr val="tx1"/>
          </a:solidFill>
          <a:latin typeface="+mn-lt"/>
        </a:defRPr>
      </a:lvl5pPr>
      <a:lvl6pPr marL="11254587" indent="-1201828" algn="l" defTabSz="4807312" rtl="0" fontAlgn="base">
        <a:spcBef>
          <a:spcPct val="20000"/>
        </a:spcBef>
        <a:spcAft>
          <a:spcPct val="0"/>
        </a:spcAft>
        <a:buChar char="»"/>
        <a:defRPr sz="10500">
          <a:solidFill>
            <a:schemeClr val="tx1"/>
          </a:solidFill>
          <a:latin typeface="+mn-lt"/>
        </a:defRPr>
      </a:lvl6pPr>
      <a:lvl7pPr marL="11692721" indent="-1201828" algn="l" defTabSz="4807312" rtl="0" fontAlgn="base">
        <a:spcBef>
          <a:spcPct val="20000"/>
        </a:spcBef>
        <a:spcAft>
          <a:spcPct val="0"/>
        </a:spcAft>
        <a:buChar char="»"/>
        <a:defRPr sz="10500">
          <a:solidFill>
            <a:schemeClr val="tx1"/>
          </a:solidFill>
          <a:latin typeface="+mn-lt"/>
        </a:defRPr>
      </a:lvl7pPr>
      <a:lvl8pPr marL="12130856" indent="-1201828" algn="l" defTabSz="4807312" rtl="0" fontAlgn="base">
        <a:spcBef>
          <a:spcPct val="20000"/>
        </a:spcBef>
        <a:spcAft>
          <a:spcPct val="0"/>
        </a:spcAft>
        <a:buChar char="»"/>
        <a:defRPr sz="10500">
          <a:solidFill>
            <a:schemeClr val="tx1"/>
          </a:solidFill>
          <a:latin typeface="+mn-lt"/>
        </a:defRPr>
      </a:lvl8pPr>
      <a:lvl9pPr marL="12568991" indent="-1201828" algn="l" defTabSz="4807312" rtl="0" fontAlgn="base">
        <a:spcBef>
          <a:spcPct val="20000"/>
        </a:spcBef>
        <a:spcAft>
          <a:spcPct val="0"/>
        </a:spcAft>
        <a:buChar char="»"/>
        <a:defRPr sz="10500">
          <a:solidFill>
            <a:schemeClr val="tx1"/>
          </a:solidFill>
          <a:latin typeface="+mn-lt"/>
        </a:defRPr>
      </a:lvl9pPr>
    </p:bodyStyle>
    <p:otherStyle>
      <a:defPPr>
        <a:defRPr lang="en-US"/>
      </a:defPPr>
      <a:lvl1pPr marL="0" algn="l" defTabSz="876270" rtl="0" eaLnBrk="1" latinLnBrk="0" hangingPunct="1">
        <a:defRPr sz="1700" kern="1200">
          <a:solidFill>
            <a:schemeClr val="tx1"/>
          </a:solidFill>
          <a:latin typeface="+mn-lt"/>
          <a:ea typeface="+mn-ea"/>
          <a:cs typeface="+mn-cs"/>
        </a:defRPr>
      </a:lvl1pPr>
      <a:lvl2pPr marL="438135" algn="l" defTabSz="876270" rtl="0" eaLnBrk="1" latinLnBrk="0" hangingPunct="1">
        <a:defRPr sz="1700" kern="1200">
          <a:solidFill>
            <a:schemeClr val="tx1"/>
          </a:solidFill>
          <a:latin typeface="+mn-lt"/>
          <a:ea typeface="+mn-ea"/>
          <a:cs typeface="+mn-cs"/>
        </a:defRPr>
      </a:lvl2pPr>
      <a:lvl3pPr marL="876270" algn="l" defTabSz="876270" rtl="0" eaLnBrk="1" latinLnBrk="0" hangingPunct="1">
        <a:defRPr sz="1700" kern="1200">
          <a:solidFill>
            <a:schemeClr val="tx1"/>
          </a:solidFill>
          <a:latin typeface="+mn-lt"/>
          <a:ea typeface="+mn-ea"/>
          <a:cs typeface="+mn-cs"/>
        </a:defRPr>
      </a:lvl3pPr>
      <a:lvl4pPr marL="1314404" algn="l" defTabSz="876270" rtl="0" eaLnBrk="1" latinLnBrk="0" hangingPunct="1">
        <a:defRPr sz="1700" kern="1200">
          <a:solidFill>
            <a:schemeClr val="tx1"/>
          </a:solidFill>
          <a:latin typeface="+mn-lt"/>
          <a:ea typeface="+mn-ea"/>
          <a:cs typeface="+mn-cs"/>
        </a:defRPr>
      </a:lvl4pPr>
      <a:lvl5pPr marL="1752539" algn="l" defTabSz="876270" rtl="0" eaLnBrk="1" latinLnBrk="0" hangingPunct="1">
        <a:defRPr sz="1700" kern="1200">
          <a:solidFill>
            <a:schemeClr val="tx1"/>
          </a:solidFill>
          <a:latin typeface="+mn-lt"/>
          <a:ea typeface="+mn-ea"/>
          <a:cs typeface="+mn-cs"/>
        </a:defRPr>
      </a:lvl5pPr>
      <a:lvl6pPr marL="2190674" algn="l" defTabSz="876270" rtl="0" eaLnBrk="1" latinLnBrk="0" hangingPunct="1">
        <a:defRPr sz="1700" kern="1200">
          <a:solidFill>
            <a:schemeClr val="tx1"/>
          </a:solidFill>
          <a:latin typeface="+mn-lt"/>
          <a:ea typeface="+mn-ea"/>
          <a:cs typeface="+mn-cs"/>
        </a:defRPr>
      </a:lvl6pPr>
      <a:lvl7pPr marL="2628809" algn="l" defTabSz="876270" rtl="0" eaLnBrk="1" latinLnBrk="0" hangingPunct="1">
        <a:defRPr sz="1700" kern="1200">
          <a:solidFill>
            <a:schemeClr val="tx1"/>
          </a:solidFill>
          <a:latin typeface="+mn-lt"/>
          <a:ea typeface="+mn-ea"/>
          <a:cs typeface="+mn-cs"/>
        </a:defRPr>
      </a:lvl7pPr>
      <a:lvl8pPr marL="3066943" algn="l" defTabSz="876270" rtl="0" eaLnBrk="1" latinLnBrk="0" hangingPunct="1">
        <a:defRPr sz="1700" kern="1200">
          <a:solidFill>
            <a:schemeClr val="tx1"/>
          </a:solidFill>
          <a:latin typeface="+mn-lt"/>
          <a:ea typeface="+mn-ea"/>
          <a:cs typeface="+mn-cs"/>
        </a:defRPr>
      </a:lvl8pPr>
      <a:lvl9pPr marL="3505078" algn="l" defTabSz="87627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12.xml"/><Relationship Id="rId7" Type="http://schemas.openxmlformats.org/officeDocument/2006/relationships/oleObject" Target="../embeddings/oleObject3.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gif"/><Relationship Id="rId5" Type="http://schemas.openxmlformats.org/officeDocument/2006/relationships/oleObject" Target="../embeddings/oleObject1.bin"/><Relationship Id="rId10" Type="http://schemas.openxmlformats.org/officeDocument/2006/relationships/image" Target="../media/image8.gif"/><Relationship Id="rId4" Type="http://schemas.openxmlformats.org/officeDocument/2006/relationships/image" Target="../media/image5.jpeg"/><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lum bright="16000"/>
          </a:blip>
          <a:srcRect/>
          <a:stretch>
            <a:fillRect/>
          </a:stretch>
        </a:blipFill>
        <a:effectLst/>
      </p:bgPr>
    </p:bg>
    <p:spTree>
      <p:nvGrpSpPr>
        <p:cNvPr id="1" name=""/>
        <p:cNvGrpSpPr/>
        <p:nvPr/>
      </p:nvGrpSpPr>
      <p:grpSpPr>
        <a:xfrm>
          <a:off x="0" y="0"/>
          <a:ext cx="0" cy="0"/>
          <a:chOff x="0" y="0"/>
          <a:chExt cx="0" cy="0"/>
        </a:xfrm>
      </p:grpSpPr>
      <p:sp>
        <p:nvSpPr>
          <p:cNvPr id="2743" name="Text Box 6"/>
          <p:cNvSpPr txBox="1">
            <a:spLocks noChangeArrowheads="1"/>
          </p:cNvSpPr>
          <p:nvPr/>
        </p:nvSpPr>
        <p:spPr bwMode="auto">
          <a:xfrm>
            <a:off x="2044700" y="236330"/>
            <a:ext cx="38338125" cy="4716670"/>
          </a:xfrm>
          <a:prstGeom prst="rect">
            <a:avLst/>
          </a:prstGeom>
          <a:noFill/>
          <a:ln w="9525">
            <a:noFill/>
            <a:miter lim="800000"/>
            <a:headEnd/>
            <a:tailEnd/>
          </a:ln>
        </p:spPr>
        <p:txBody>
          <a:bodyPr lIns="175254" tIns="87627" rIns="175254" bIns="87627">
            <a:spAutoFit/>
          </a:bodyPr>
          <a:lstStyle/>
          <a:p>
            <a:pPr algn="ctr" defTabSz="4807312"/>
            <a:r>
              <a:rPr lang="en-US" sz="7700" dirty="0" smtClean="0"/>
              <a:t>The Allelopathic Properties of Fruit and Leaf Extracts of the Invasive European Buckthorn (</a:t>
            </a:r>
            <a:r>
              <a:rPr lang="en-US" sz="7700" i="1" dirty="0" smtClean="0"/>
              <a:t>Rhamnus cathartica</a:t>
            </a:r>
            <a:r>
              <a:rPr lang="en-US" sz="7700" dirty="0" smtClean="0"/>
              <a:t>) and White Mulberry (</a:t>
            </a:r>
            <a:r>
              <a:rPr lang="en-US" sz="7700" i="1" dirty="0" err="1" smtClean="0"/>
              <a:t>Morus</a:t>
            </a:r>
            <a:r>
              <a:rPr lang="en-US" sz="7700" i="1" dirty="0" smtClean="0"/>
              <a:t> alba</a:t>
            </a:r>
            <a:r>
              <a:rPr lang="en-US" sz="7700" dirty="0" smtClean="0"/>
              <a:t>)</a:t>
            </a:r>
            <a:endParaRPr lang="en-US" sz="11400" dirty="0"/>
          </a:p>
          <a:p>
            <a:pPr algn="ctr" defTabSz="4807312"/>
            <a:r>
              <a:rPr lang="en-US" sz="7500" dirty="0"/>
              <a:t>E. Boyd, </a:t>
            </a:r>
            <a:r>
              <a:rPr lang="en-US" sz="7500" dirty="0" smtClean="0"/>
              <a:t>T. Tracy, J. Noble, E. Brogan, J. Gaster, and H. Doty</a:t>
            </a:r>
            <a:endParaRPr lang="en-US" sz="7900" dirty="0"/>
          </a:p>
          <a:p>
            <a:pPr algn="ctr" defTabSz="4807312"/>
            <a:r>
              <a:rPr lang="en-US" sz="5700" dirty="0"/>
              <a:t>Northwestern College, Orange City, Iowa</a:t>
            </a:r>
          </a:p>
        </p:txBody>
      </p:sp>
      <p:sp>
        <p:nvSpPr>
          <p:cNvPr id="2744" name="Text Box 12"/>
          <p:cNvSpPr txBox="1">
            <a:spLocks noChangeArrowheads="1"/>
          </p:cNvSpPr>
          <p:nvPr/>
        </p:nvSpPr>
        <p:spPr bwMode="auto">
          <a:xfrm>
            <a:off x="381000" y="3429000"/>
            <a:ext cx="11049000" cy="6640273"/>
          </a:xfrm>
          <a:prstGeom prst="rect">
            <a:avLst/>
          </a:prstGeom>
          <a:noFill/>
          <a:ln w="76200" cmpd="thinThick">
            <a:noFill/>
            <a:miter lim="800000"/>
            <a:headEnd/>
            <a:tailEnd/>
          </a:ln>
        </p:spPr>
        <p:txBody>
          <a:bodyPr wrap="square" lIns="175254" tIns="87627" rIns="175254" bIns="87627">
            <a:spAutoFit/>
          </a:bodyPr>
          <a:lstStyle/>
          <a:p>
            <a:pPr algn="ctr" defTabSz="4807312"/>
            <a:r>
              <a:rPr lang="en-US" sz="2000" dirty="0"/>
              <a:t>ABSTRACT</a:t>
            </a:r>
          </a:p>
          <a:p>
            <a:pPr algn="ctr" defTabSz="4807312"/>
            <a:endParaRPr lang="en-US" sz="2000" dirty="0"/>
          </a:p>
          <a:p>
            <a:pPr algn="ctr" defTabSz="4807312"/>
            <a:r>
              <a:rPr lang="en-US" sz="2000" dirty="0" smtClean="0"/>
              <a:t>Allelopathy is the ability of a plant to prevent competition for resources by inhibiting the germination and/or growth of other plants via the release of secondary metabolites from its tissues.  European buckthorn </a:t>
            </a:r>
            <a:r>
              <a:rPr lang="en-US" sz="2000" i="1" dirty="0" smtClean="0"/>
              <a:t>Rhamnus cathartica</a:t>
            </a:r>
            <a:r>
              <a:rPr lang="en-US" sz="2000" dirty="0" smtClean="0"/>
              <a:t> is often described as having allelopathic properties, although the primary research supporting such claims is either lacking or questionable in that buckthorn’s allelopathic properties are not compared to those of other plant species.   In previous studies, we examined the germination rates and seedling lengths of radish and lettuce seeds germinated in various concentrations of buckthorn fruit extract compared to blueberry, blackberry, strawberry, and grape extracts; and various concentrations of buckthorn leaf extract compared to leaf extracts of native and other invasive trees and plants.  In our current study, we modified the protocol of our earlier study by germinating seeds on a single piece of filter rather than between two pieces of filter paper, and we filtered leaf extracts rather than collecting and using the supernatant.  We also included in our current study the fruit of the white mulberry </a:t>
            </a:r>
            <a:r>
              <a:rPr lang="en-US" sz="2000" i="1" dirty="0" err="1" smtClean="0"/>
              <a:t>Morus</a:t>
            </a:r>
            <a:r>
              <a:rPr lang="en-US" sz="2000" i="1" dirty="0" smtClean="0"/>
              <a:t> alba</a:t>
            </a:r>
            <a:r>
              <a:rPr lang="en-US" sz="2000" dirty="0" smtClean="0"/>
              <a:t>, an invasive tree that is not commonly thought to exhibit allelopathic properties but whose leaves appeared to be particularly allelopathic in our previous studies.  We found that buckthorn leaf and fruit extracts were generally no more allelopathic than some of the other leaves and fruits tested and conclude that buckthorn’s allelopathic properties may be overstated in the literature. </a:t>
            </a:r>
            <a:endParaRPr lang="en-US" sz="2000" dirty="0"/>
          </a:p>
          <a:p>
            <a:pPr algn="ctr" defTabSz="4807312"/>
            <a:endParaRPr lang="en-US" sz="2000" dirty="0"/>
          </a:p>
        </p:txBody>
      </p:sp>
      <p:sp>
        <p:nvSpPr>
          <p:cNvPr id="2746" name="Text Box 676"/>
          <p:cNvSpPr txBox="1">
            <a:spLocks noChangeArrowheads="1"/>
          </p:cNvSpPr>
          <p:nvPr/>
        </p:nvSpPr>
        <p:spPr bwMode="auto">
          <a:xfrm>
            <a:off x="365125" y="21761451"/>
            <a:ext cx="11318875" cy="20447901"/>
          </a:xfrm>
          <a:prstGeom prst="rect">
            <a:avLst/>
          </a:prstGeom>
          <a:noFill/>
          <a:ln w="9525">
            <a:noFill/>
            <a:miter lim="800000"/>
            <a:headEnd/>
            <a:tailEnd/>
          </a:ln>
        </p:spPr>
        <p:txBody>
          <a:bodyPr wrap="square" lIns="87627" tIns="43813" rIns="87627" bIns="43813">
            <a:spAutoFit/>
          </a:bodyPr>
          <a:lstStyle/>
          <a:p>
            <a:pPr defTabSz="4807312"/>
            <a:r>
              <a:rPr lang="en-US" sz="2500" dirty="0"/>
              <a:t>METHODS</a:t>
            </a:r>
          </a:p>
          <a:p>
            <a:pPr defTabSz="4807312">
              <a:tabLst>
                <a:tab pos="876270" algn="l"/>
              </a:tabLst>
            </a:pPr>
            <a:endParaRPr lang="en-US" sz="2500" dirty="0" smtClean="0"/>
          </a:p>
          <a:p>
            <a:pPr defTabSz="4807312">
              <a:tabLst>
                <a:tab pos="876270" algn="l"/>
              </a:tabLst>
            </a:pPr>
            <a:r>
              <a:rPr lang="en-US" sz="2500" i="1" dirty="0" smtClean="0"/>
              <a:t>Leaf extracts:  </a:t>
            </a:r>
            <a:r>
              <a:rPr lang="en-US" sz="2500" dirty="0" smtClean="0"/>
              <a:t>Leaves of European buckthorn, box elder, Amur honeysuckle, bur oak, and white mulberry were collected in early to mid-October of 2008 at Northwestern’s 5-acre floodplain forest near Alton, Iowa</a:t>
            </a:r>
            <a:r>
              <a:rPr lang="en-US" sz="2500" i="1" dirty="0" smtClean="0"/>
              <a:t> </a:t>
            </a:r>
            <a:r>
              <a:rPr lang="en-US" sz="2500" dirty="0" smtClean="0"/>
              <a:t>and  Oak Grove Park near Hawarden, Iowa.  Leaves were gathered directly from the trees/plants in addition to recently shed leave. Leaf extracts were prepared by drying and weighing 10g of each leaf type, chopping them into small pieces, and placing the pieces in 250-ml </a:t>
            </a:r>
            <a:r>
              <a:rPr lang="en-US" sz="2500" dirty="0" err="1" smtClean="0"/>
              <a:t>lasks</a:t>
            </a:r>
            <a:r>
              <a:rPr lang="en-US" sz="2500" dirty="0" smtClean="0"/>
              <a:t> with 100 ml of distilled water.  Flasks were autoclaved and placed in a shaking incubator, stirring at a rate of 150rpm for 3 days</a:t>
            </a:r>
            <a:r>
              <a:rPr lang="en-US" sz="2500" i="1" dirty="0" smtClean="0"/>
              <a:t>.</a:t>
            </a:r>
            <a:r>
              <a:rPr lang="en-US" sz="2500" dirty="0" smtClean="0"/>
              <a:t>  Each solution was then vacuum filtered, and serial dilutions of 50%, 25%, and 12.5% were made, along with the full extract concentration (100%).       </a:t>
            </a:r>
          </a:p>
          <a:p>
            <a:pPr defTabSz="4807312"/>
            <a:endParaRPr lang="en-US" sz="2500" dirty="0" smtClean="0"/>
          </a:p>
          <a:p>
            <a:pPr defTabSz="4807312"/>
            <a:r>
              <a:rPr lang="en-US" sz="2500" i="1" dirty="0" smtClean="0"/>
              <a:t>Fruit extracts:  </a:t>
            </a:r>
            <a:r>
              <a:rPr lang="en-US" sz="2500" dirty="0" smtClean="0"/>
              <a:t>White mulberries were harvested in August from trees along the Puddle Jumper Trail near Orange City.  Berries were washed and frozen until trials began. Buckthorn berries were collected in September directly from trees in Oak Grove Park. Enough berries were gathered to obtain approximately 50ml of juice extract. This amount of juice was also extracted from frozen blueberries, grapes, and strawberries (purchased at the grocery store) by squeezing the fruit through cheesecloth.  Extracts were then autoclaved, and dilutions of 10%, 5%, 1%, 0.5%, and 0.1% of each extract were made using autoclaved, distilled water.  </a:t>
            </a:r>
          </a:p>
          <a:p>
            <a:pPr defTabSz="4807312"/>
            <a:r>
              <a:rPr lang="en-US" sz="2500" dirty="0" smtClean="0"/>
              <a:t>   </a:t>
            </a:r>
            <a:endParaRPr lang="en-US" sz="2500" dirty="0"/>
          </a:p>
          <a:p>
            <a:pPr defTabSz="4807312">
              <a:tabLst>
                <a:tab pos="876270" algn="l"/>
              </a:tabLst>
            </a:pPr>
            <a:r>
              <a:rPr lang="en-US" sz="2500" dirty="0" smtClean="0"/>
              <a:t>	For the leaf extract experiment only, radish </a:t>
            </a:r>
            <a:r>
              <a:rPr lang="en-US" sz="2500" dirty="0"/>
              <a:t>and lettuce seeds were sterilized by immersion in a 0.3% KMnO4 solution for one minute.  For both radish and lettuce seed trials, plates were prepared for each leaf extract by placing six seeds onto a sheet of filter paper in a disposable 90mm </a:t>
            </a:r>
            <a:r>
              <a:rPr lang="en-US" sz="2500" dirty="0" smtClean="0"/>
              <a:t>Petri </a:t>
            </a:r>
            <a:r>
              <a:rPr lang="en-US" sz="2500" dirty="0"/>
              <a:t>plate (</a:t>
            </a:r>
            <a:r>
              <a:rPr lang="en-US" sz="2500" dirty="0" smtClean="0"/>
              <a:t>Fig. </a:t>
            </a:r>
            <a:r>
              <a:rPr lang="en-US" sz="2500" dirty="0"/>
              <a:t>1). Three ml of the leaf extract </a:t>
            </a:r>
            <a:r>
              <a:rPr lang="en-US" sz="2500" dirty="0" smtClean="0"/>
              <a:t>were </a:t>
            </a:r>
            <a:r>
              <a:rPr lang="en-US" sz="2500" dirty="0"/>
              <a:t>added to moisten the filter paper and seeds. </a:t>
            </a:r>
            <a:r>
              <a:rPr lang="en-US" sz="2500" dirty="0" smtClean="0"/>
              <a:t>For fruit-extract trials, four replicate plates were made of each of the five extract concentrations plus an autoclaved distilled-water control, for a total of 24 plates. For leaf extract trials, four </a:t>
            </a:r>
            <a:r>
              <a:rPr lang="en-US" sz="2500" dirty="0"/>
              <a:t>replicate plates were made of each of the four extract concentrations for a total of 16 plates for each.  </a:t>
            </a:r>
            <a:r>
              <a:rPr lang="en-US" sz="2500" dirty="0" smtClean="0"/>
              <a:t>Five control </a:t>
            </a:r>
            <a:r>
              <a:rPr lang="en-US" sz="2500" dirty="0"/>
              <a:t>plates were prepared with an autoclaved distilled-water </a:t>
            </a:r>
            <a:r>
              <a:rPr lang="en-US" sz="2500" dirty="0" smtClean="0"/>
              <a:t>control.  All </a:t>
            </a:r>
            <a:r>
              <a:rPr lang="en-US" sz="2500" dirty="0"/>
              <a:t>plates for each extract type and control were sealed with </a:t>
            </a:r>
            <a:r>
              <a:rPr lang="en-US" sz="2500" dirty="0" err="1" smtClean="0"/>
              <a:t>Parafilm</a:t>
            </a:r>
            <a:r>
              <a:rPr lang="en-US" sz="2500" dirty="0" smtClean="0"/>
              <a:t>, randomly </a:t>
            </a:r>
            <a:r>
              <a:rPr lang="en-US" sz="2500" dirty="0"/>
              <a:t>arranged on a </a:t>
            </a:r>
            <a:r>
              <a:rPr lang="en-US" sz="2500" dirty="0" smtClean="0"/>
              <a:t>tray, </a:t>
            </a:r>
            <a:r>
              <a:rPr lang="en-US" sz="2500" dirty="0"/>
              <a:t>and placed in a dark cabinet to germinate.  </a:t>
            </a:r>
          </a:p>
          <a:p>
            <a:pPr defTabSz="4807312">
              <a:tabLst>
                <a:tab pos="876270" algn="l"/>
              </a:tabLst>
            </a:pPr>
            <a:r>
              <a:rPr lang="en-US" sz="2500" dirty="0"/>
              <a:t>   </a:t>
            </a:r>
            <a:r>
              <a:rPr lang="en-US" sz="2500" dirty="0" smtClean="0"/>
              <a:t>	Lettuce </a:t>
            </a:r>
            <a:r>
              <a:rPr lang="en-US" sz="2500" dirty="0"/>
              <a:t>and radish seeds were allowed to germinate (3 and 5 days respectively), and root and shoot length of each seedling was measured </a:t>
            </a:r>
            <a:r>
              <a:rPr lang="en-US" sz="2500" dirty="0" smtClean="0"/>
              <a:t>(Fig. 2a&amp;b</a:t>
            </a:r>
            <a:r>
              <a:rPr lang="en-US" sz="2500" dirty="0"/>
              <a:t>).  Seeds that did not germinate were recorded as having zero growth in both root and shoot categories. </a:t>
            </a:r>
          </a:p>
          <a:p>
            <a:pPr defTabSz="4807312"/>
            <a:r>
              <a:rPr lang="en-US" sz="2500" dirty="0"/>
              <a:t>          To determine whether plant extracts inhibited seedling growth, </a:t>
            </a:r>
            <a:r>
              <a:rPr lang="en-US" sz="2500" dirty="0" smtClean="0"/>
              <a:t>independent-sample t-tests </a:t>
            </a:r>
            <a:r>
              <a:rPr lang="en-US" sz="2500" dirty="0"/>
              <a:t>were performed to compare mean total seedling length </a:t>
            </a:r>
            <a:r>
              <a:rPr lang="en-US" sz="2500" dirty="0" smtClean="0"/>
              <a:t>between </a:t>
            </a:r>
            <a:r>
              <a:rPr lang="en-US" sz="2500" dirty="0"/>
              <a:t>each treatment and its control (e.g., 10% buckthorn berry extract vs. buckthorn’s control).  To determine whether buckthorn extracts showed evidence of greater inhibition of seedling growth than the extracts of other plants, independent-sample t-tests were performed on seedling lengths (as a % of the mean control seedling length) between each concentration of buckthorn extract and that concentration of every other extract.</a:t>
            </a:r>
          </a:p>
        </p:txBody>
      </p:sp>
      <p:sp>
        <p:nvSpPr>
          <p:cNvPr id="2747" name="Text Box 680"/>
          <p:cNvSpPr txBox="1">
            <a:spLocks noChangeArrowheads="1"/>
          </p:cNvSpPr>
          <p:nvPr/>
        </p:nvSpPr>
        <p:spPr bwMode="auto">
          <a:xfrm>
            <a:off x="11734800" y="26289000"/>
            <a:ext cx="17964150" cy="15261866"/>
          </a:xfrm>
          <a:prstGeom prst="rect">
            <a:avLst/>
          </a:prstGeom>
          <a:noFill/>
          <a:ln w="76200" cmpd="thinThick">
            <a:solidFill>
              <a:srgbClr val="800000"/>
            </a:solidFill>
            <a:miter lim="800000"/>
            <a:headEnd/>
            <a:tailEnd/>
          </a:ln>
        </p:spPr>
        <p:txBody>
          <a:bodyPr lIns="87627" tIns="43813" rIns="87627" bIns="43813">
            <a:spAutoFit/>
          </a:bodyPr>
          <a:lstStyle/>
          <a:p>
            <a:pPr defTabSz="4807312"/>
            <a:r>
              <a:rPr lang="en-US" sz="3400" b="0" dirty="0" smtClean="0"/>
              <a:t>RESULTS</a:t>
            </a:r>
          </a:p>
          <a:p>
            <a:pPr defTabSz="4807312"/>
            <a:endParaRPr lang="en-US" sz="3400" b="0" dirty="0"/>
          </a:p>
          <a:p>
            <a:pPr defTabSz="4807312">
              <a:tabLst>
                <a:tab pos="876270" algn="l"/>
              </a:tabLst>
            </a:pPr>
            <a:r>
              <a:rPr lang="en-US" sz="3400" b="0" i="1" dirty="0" smtClean="0"/>
              <a:t>Leaf extracts on lettuce seeds:  </a:t>
            </a:r>
            <a:r>
              <a:rPr lang="en-US" sz="3400" b="0" dirty="0" smtClean="0"/>
              <a:t>All leaf extracts, with exception to the 12.5% bur oak dilution, significantly inhibited lettuce seedling growth compared to the control treatment at all extract concentrations, with higher concentrations showing greater inhibition than lower concentrations (Fig. 3a).  Buckthorn leaf extracts showed intermediate inhibitory effects compared to the other leaf extracts tested, with Amur honeysuckle and bur oak showing somewhat less allelopathy than buckthorn at some concentrations, and white mulberry and box elder showing greater allelopathy, especially </a:t>
            </a:r>
            <a:r>
              <a:rPr lang="en-US" sz="3400" b="0" dirty="0" err="1" smtClean="0"/>
              <a:t>boxelder</a:t>
            </a:r>
            <a:r>
              <a:rPr lang="en-US" sz="3400" b="0" dirty="0" smtClean="0"/>
              <a:t>, which completely inhibited seedling growth at 50% concentration.</a:t>
            </a:r>
          </a:p>
          <a:p>
            <a:pPr defTabSz="4807312">
              <a:tabLst>
                <a:tab pos="876270" algn="l"/>
              </a:tabLst>
            </a:pPr>
            <a:endParaRPr lang="en-US" sz="3400" b="0" i="1" dirty="0" smtClean="0"/>
          </a:p>
          <a:p>
            <a:pPr defTabSz="4807312">
              <a:tabLst>
                <a:tab pos="876270" algn="l"/>
              </a:tabLst>
            </a:pPr>
            <a:r>
              <a:rPr lang="en-US" sz="3400" b="0" i="1" dirty="0" smtClean="0"/>
              <a:t>Leaf extracts on radish seeds:  </a:t>
            </a:r>
            <a:r>
              <a:rPr lang="en-US" sz="3400" b="0" dirty="0" smtClean="0"/>
              <a:t>All leaf </a:t>
            </a:r>
            <a:r>
              <a:rPr lang="en-US" sz="3400" b="0" dirty="0"/>
              <a:t>extracts, with exception to the 12.5% bur oak dilution, significantly inhibited radish seedling growth compared to the control treatment </a:t>
            </a:r>
            <a:r>
              <a:rPr lang="en-US" sz="3400" b="0" dirty="0" smtClean="0"/>
              <a:t>at all extract concentrations, </a:t>
            </a:r>
            <a:r>
              <a:rPr lang="en-US" sz="3400" b="0" dirty="0"/>
              <a:t>with </a:t>
            </a:r>
            <a:r>
              <a:rPr lang="en-US" sz="3400" b="0" dirty="0" smtClean="0"/>
              <a:t>higher concentrations showing greater inhibition than lower concentrations (</a:t>
            </a:r>
            <a:r>
              <a:rPr lang="en-US" sz="3400" b="0" dirty="0"/>
              <a:t>Fig. 3b).  Buckthorn </a:t>
            </a:r>
            <a:r>
              <a:rPr lang="en-US" sz="3400" b="0" dirty="0" smtClean="0"/>
              <a:t>leaf extracts </a:t>
            </a:r>
            <a:r>
              <a:rPr lang="en-US" sz="3400" b="0" dirty="0"/>
              <a:t>were </a:t>
            </a:r>
            <a:r>
              <a:rPr lang="en-US" sz="3400" b="0" dirty="0" smtClean="0"/>
              <a:t>generally more </a:t>
            </a:r>
            <a:r>
              <a:rPr lang="en-US" sz="3400" b="0" dirty="0"/>
              <a:t>allelopathic </a:t>
            </a:r>
            <a:r>
              <a:rPr lang="en-US" sz="3400" b="0" dirty="0" smtClean="0"/>
              <a:t>toward radish seedlings than the other extracts tested, with only the 50% box elder extract showing more allelopathy than the parallel buckthorn extract.  </a:t>
            </a:r>
            <a:endParaRPr lang="en-US" sz="3400" b="0" dirty="0"/>
          </a:p>
          <a:p>
            <a:pPr defTabSz="4807312"/>
            <a:endParaRPr lang="en-US" sz="3400" b="0" dirty="0" smtClean="0"/>
          </a:p>
          <a:p>
            <a:pPr defTabSz="4807312"/>
            <a:r>
              <a:rPr lang="en-US" sz="3400" b="0" i="1" dirty="0" smtClean="0"/>
              <a:t>Fruit extracts on lettuce seeds:  </a:t>
            </a:r>
            <a:r>
              <a:rPr lang="en-US" sz="3400" b="0" dirty="0" smtClean="0"/>
              <a:t>All fruit extracts significantly inhibited the growth of lettuce seedlings at the highest extract concentration, but only mulberry and blueberry showed significant inhibition at other high extract concentrations.  Buckthorn showed significantly greater inhibition than strawberry and grape at the lowest extract concentration, but was otherwise no more allelopathic than the other fruits tested.  Both mulberry and blueberry extracts showed greater growth inhibition of lettuce seedlings at all but the lowest concentration tested.</a:t>
            </a:r>
          </a:p>
          <a:p>
            <a:pPr defTabSz="4807312"/>
            <a:endParaRPr lang="en-US" sz="3400" b="0" i="1" dirty="0" smtClean="0"/>
          </a:p>
          <a:p>
            <a:pPr defTabSz="4807312"/>
            <a:r>
              <a:rPr lang="en-US" sz="3400" b="0" i="1" dirty="0" smtClean="0"/>
              <a:t>Fruit extracts on radish seeds:  </a:t>
            </a:r>
            <a:r>
              <a:rPr lang="en-US" sz="3400" b="0" dirty="0" smtClean="0"/>
              <a:t>All fruit extracts significantly inhibited the growth of radish seedlings at the highest extract concentration, and the only other extracts showing significant inhibition were the buckthorn 0.10% and strawberry 5% extracts.</a:t>
            </a:r>
            <a:endParaRPr lang="en-US" sz="3400" b="0" i="1" dirty="0"/>
          </a:p>
        </p:txBody>
      </p:sp>
      <p:sp>
        <p:nvSpPr>
          <p:cNvPr id="2750" name="Text Box 683"/>
          <p:cNvSpPr txBox="1">
            <a:spLocks noChangeArrowheads="1"/>
          </p:cNvSpPr>
          <p:nvPr/>
        </p:nvSpPr>
        <p:spPr bwMode="auto">
          <a:xfrm>
            <a:off x="12033911" y="28735338"/>
            <a:ext cx="177030" cy="1535032"/>
          </a:xfrm>
          <a:prstGeom prst="rect">
            <a:avLst/>
          </a:prstGeom>
          <a:noFill/>
          <a:ln w="9525">
            <a:noFill/>
            <a:miter lim="800000"/>
            <a:headEnd/>
            <a:tailEnd/>
          </a:ln>
        </p:spPr>
        <p:txBody>
          <a:bodyPr wrap="none" lIns="87627" tIns="43813" rIns="87627" bIns="43813">
            <a:spAutoFit/>
          </a:bodyPr>
          <a:lstStyle/>
          <a:p>
            <a:pPr defTabSz="4807312"/>
            <a:endParaRPr lang="en-US" sz="9400" b="0" dirty="0"/>
          </a:p>
        </p:txBody>
      </p:sp>
      <p:sp>
        <p:nvSpPr>
          <p:cNvPr id="2753" name="Text Box 686"/>
          <p:cNvSpPr txBox="1">
            <a:spLocks noChangeArrowheads="1"/>
          </p:cNvSpPr>
          <p:nvPr/>
        </p:nvSpPr>
        <p:spPr bwMode="auto">
          <a:xfrm>
            <a:off x="457200" y="10210800"/>
            <a:ext cx="11245850" cy="12461100"/>
          </a:xfrm>
          <a:prstGeom prst="rect">
            <a:avLst/>
          </a:prstGeom>
          <a:noFill/>
          <a:ln w="9525">
            <a:noFill/>
            <a:miter lim="800000"/>
            <a:headEnd/>
            <a:tailEnd/>
          </a:ln>
        </p:spPr>
        <p:txBody>
          <a:bodyPr wrap="square" lIns="87627" tIns="43813" rIns="87627" bIns="43813">
            <a:spAutoFit/>
          </a:bodyPr>
          <a:lstStyle/>
          <a:p>
            <a:pPr defTabSz="4807312">
              <a:tabLst>
                <a:tab pos="876270" algn="l"/>
                <a:tab pos="13965545" algn="l"/>
              </a:tabLst>
            </a:pPr>
            <a:r>
              <a:rPr lang="en-US" sz="2500" dirty="0"/>
              <a:t>INTRODUCTION</a:t>
            </a:r>
          </a:p>
          <a:p>
            <a:pPr defTabSz="4807312">
              <a:tabLst>
                <a:tab pos="876270" algn="l"/>
                <a:tab pos="13965545" algn="l"/>
              </a:tabLst>
            </a:pPr>
            <a:r>
              <a:rPr lang="en-US" sz="2500" dirty="0" smtClean="0"/>
              <a:t>Allelopathy is the </a:t>
            </a:r>
            <a:r>
              <a:rPr lang="en-US" sz="2500" dirty="0"/>
              <a:t>inhibition </a:t>
            </a:r>
            <a:r>
              <a:rPr lang="en-US" sz="2500" dirty="0" smtClean="0"/>
              <a:t>of </a:t>
            </a:r>
            <a:r>
              <a:rPr lang="en-US" sz="2500" dirty="0"/>
              <a:t>one plant by another via biochemical reactions caused by the </a:t>
            </a:r>
            <a:r>
              <a:rPr lang="en-US" sz="2500" dirty="0" smtClean="0"/>
              <a:t>leaching</a:t>
            </a:r>
            <a:r>
              <a:rPr lang="en-US" sz="2500" dirty="0"/>
              <a:t>, decomposition, </a:t>
            </a:r>
            <a:r>
              <a:rPr lang="en-US" sz="2500" dirty="0" smtClean="0"/>
              <a:t>and exudation of plant leaf, fruit, and root material.  </a:t>
            </a:r>
            <a:r>
              <a:rPr lang="en-US" sz="2500" dirty="0"/>
              <a:t>One of the most common effects </a:t>
            </a:r>
            <a:r>
              <a:rPr lang="en-US" sz="2500" dirty="0" smtClean="0"/>
              <a:t>is decreased </a:t>
            </a:r>
            <a:r>
              <a:rPr lang="en-US" sz="2500" dirty="0"/>
              <a:t>germination and growth of other </a:t>
            </a:r>
            <a:r>
              <a:rPr lang="en-US" sz="2500" dirty="0" smtClean="0"/>
              <a:t>plants.  One </a:t>
            </a:r>
            <a:r>
              <a:rPr lang="en-US" sz="2500" dirty="0"/>
              <a:t>of the best known of the allelopathic plants is the sunflower, whose seeds exude a toxin that kills surrounding plants, which is why many sunflower-seed-containing bird feeders overhang dead spots in lawns. </a:t>
            </a:r>
          </a:p>
          <a:p>
            <a:pPr defTabSz="4807312">
              <a:tabLst>
                <a:tab pos="876270" algn="l"/>
                <a:tab pos="13965545" algn="l"/>
              </a:tabLst>
            </a:pPr>
            <a:r>
              <a:rPr lang="en-US" sz="2500" dirty="0" smtClean="0"/>
              <a:t>     	European </a:t>
            </a:r>
            <a:r>
              <a:rPr lang="en-US" sz="2500" dirty="0"/>
              <a:t>or common buckthorn </a:t>
            </a:r>
            <a:r>
              <a:rPr lang="en-US" sz="2500" i="1" dirty="0"/>
              <a:t>Rhamnus cathartica</a:t>
            </a:r>
            <a:r>
              <a:rPr lang="en-US" sz="2500" dirty="0"/>
              <a:t> is an invasive plant initially introduced into the U.S. in the mid-1800’s as an ornamental shrub.  Among buckthorn’s many purported negative attributes are its ability to alter soil nitrogen content (</a:t>
            </a:r>
            <a:r>
              <a:rPr lang="en-US" sz="2500" dirty="0" err="1"/>
              <a:t>Heneghan</a:t>
            </a:r>
            <a:r>
              <a:rPr lang="en-US" sz="2500" dirty="0"/>
              <a:t> et al. 2002, </a:t>
            </a:r>
            <a:r>
              <a:rPr lang="en-US" sz="2500" dirty="0" err="1"/>
              <a:t>Heneghan</a:t>
            </a:r>
            <a:r>
              <a:rPr lang="en-US" sz="2500" dirty="0"/>
              <a:t> et al. 2006), outcompete native shrubs and trees for light and other resources (Fagan &amp; </a:t>
            </a:r>
            <a:r>
              <a:rPr lang="en-US" sz="2500" dirty="0" err="1"/>
              <a:t>Peart</a:t>
            </a:r>
            <a:r>
              <a:rPr lang="en-US" sz="2500" dirty="0"/>
              <a:t> 2004), , and inhibit the growth of other plants via allelopathy (Vincent 2006).  However, little research has been published to support the claim that buckthorn is allelopathic, and like most allelopathy studies in the literature, the plant in question is never compared to other plants not known to be allelopathic.  </a:t>
            </a:r>
          </a:p>
          <a:p>
            <a:pPr defTabSz="4807312">
              <a:tabLst>
                <a:tab pos="876270" algn="l"/>
                <a:tab pos="13965545" algn="l"/>
              </a:tabLst>
            </a:pPr>
            <a:r>
              <a:rPr lang="en-US" sz="2500" dirty="0"/>
              <a:t>  </a:t>
            </a:r>
            <a:r>
              <a:rPr lang="en-US" sz="2500" dirty="0" smtClean="0"/>
              <a:t>	We </a:t>
            </a:r>
            <a:r>
              <a:rPr lang="en-US" sz="2500" dirty="0"/>
              <a:t>hypothesized that all leaf extracts </a:t>
            </a:r>
            <a:r>
              <a:rPr lang="en-US" sz="2500" dirty="0" smtClean="0"/>
              <a:t>tested would </a:t>
            </a:r>
            <a:r>
              <a:rPr lang="en-US" sz="2500" dirty="0"/>
              <a:t>be toxic at high extract concentrations thus making “allelopathy” a epiphenomenon in European buckthorn not  the solely for the purpose of inhibiting the growth of other </a:t>
            </a:r>
            <a:r>
              <a:rPr lang="en-US" sz="2500" dirty="0" smtClean="0"/>
              <a:t>plants.  If such is the case, </a:t>
            </a:r>
            <a:r>
              <a:rPr lang="en-US" sz="2500" dirty="0"/>
              <a:t>buckthorn (or any </a:t>
            </a:r>
            <a:r>
              <a:rPr lang="en-US" sz="2500" dirty="0" smtClean="0"/>
              <a:t>other plant) should </a:t>
            </a:r>
            <a:r>
              <a:rPr lang="en-US" sz="2500" dirty="0"/>
              <a:t>be labeled as allelopathic only if it is </a:t>
            </a:r>
            <a:r>
              <a:rPr lang="en-US" sz="2500" dirty="0" smtClean="0"/>
              <a:t>more </a:t>
            </a:r>
            <a:r>
              <a:rPr lang="en-US" sz="2500" dirty="0"/>
              <a:t>capable of inhibiting the growth of competition than most other plants.  In this experiment, we compared the inhibitory effects of buckthorn leaves and berries of various concentrations to extracts of the leaves and berries of other species </a:t>
            </a:r>
            <a:r>
              <a:rPr lang="en-US" sz="2500" dirty="0" smtClean="0"/>
              <a:t>to </a:t>
            </a:r>
            <a:r>
              <a:rPr lang="en-US" sz="2500" dirty="0"/>
              <a:t>determine whether a) buckthorn and these other plants exhibit “allelopathy”, in the traditional sense of the word, and b) whether buckthorn is more allelopathic than these other leaves and fruits, thus justified the sinister “allelopathic” label.</a:t>
            </a:r>
          </a:p>
          <a:p>
            <a:pPr defTabSz="4807312">
              <a:tabLst>
                <a:tab pos="13965545" algn="l"/>
              </a:tabLst>
            </a:pPr>
            <a:endParaRPr lang="en-US" sz="2500" b="0" dirty="0"/>
          </a:p>
          <a:p>
            <a:pPr defTabSz="4807312">
              <a:tabLst>
                <a:tab pos="13965545" algn="l"/>
              </a:tabLst>
            </a:pPr>
            <a:endParaRPr lang="en-US" sz="2300" b="0" dirty="0"/>
          </a:p>
        </p:txBody>
      </p:sp>
      <p:sp>
        <p:nvSpPr>
          <p:cNvPr id="2754" name="Text Box 687"/>
          <p:cNvSpPr txBox="1">
            <a:spLocks noChangeArrowheads="1"/>
          </p:cNvSpPr>
          <p:nvPr/>
        </p:nvSpPr>
        <p:spPr bwMode="auto">
          <a:xfrm>
            <a:off x="29794200" y="35563176"/>
            <a:ext cx="11684000" cy="6090125"/>
          </a:xfrm>
          <a:prstGeom prst="rect">
            <a:avLst/>
          </a:prstGeom>
          <a:noFill/>
          <a:ln w="9525">
            <a:noFill/>
            <a:miter lim="800000"/>
            <a:headEnd/>
            <a:tailEnd/>
          </a:ln>
        </p:spPr>
        <p:txBody>
          <a:bodyPr lIns="87627" tIns="43813" rIns="87627" bIns="43813">
            <a:spAutoFit/>
          </a:bodyPr>
          <a:lstStyle/>
          <a:p>
            <a:pPr marL="876270" indent="-876270" defTabSz="4807312">
              <a:tabLst>
                <a:tab pos="438135" algn="l"/>
              </a:tabLst>
            </a:pPr>
            <a:r>
              <a:rPr lang="en-US" sz="2400" dirty="0"/>
              <a:t>REFERENCES</a:t>
            </a:r>
            <a:endParaRPr lang="en-GB" sz="2400" dirty="0"/>
          </a:p>
          <a:p>
            <a:pPr marL="876270" indent="-876270" defTabSz="4807312">
              <a:tabLst>
                <a:tab pos="438135" algn="l"/>
              </a:tabLst>
            </a:pPr>
            <a:r>
              <a:rPr lang="en-GB" sz="2400" b="0" dirty="0"/>
              <a:t>Fagan, M. and </a:t>
            </a:r>
            <a:r>
              <a:rPr lang="en-GB" sz="2400" b="0" dirty="0" err="1"/>
              <a:t>Peart</a:t>
            </a:r>
            <a:r>
              <a:rPr lang="en-GB" sz="2400" b="0" dirty="0"/>
              <a:t>, D.  2004.  Impact of the invasive shrub glossy buckthorn (</a:t>
            </a:r>
            <a:r>
              <a:rPr lang="en-GB" sz="2400" b="0" i="1" dirty="0"/>
              <a:t>Rhamnus </a:t>
            </a:r>
            <a:r>
              <a:rPr lang="en-GB" sz="2400" b="0" i="1" dirty="0" err="1"/>
              <a:t>frangula</a:t>
            </a:r>
            <a:r>
              <a:rPr lang="en-GB" sz="2400" b="0" i="1" dirty="0"/>
              <a:t> L.</a:t>
            </a:r>
            <a:r>
              <a:rPr lang="en-GB" sz="2400" b="0" dirty="0"/>
              <a:t>) on juvenile recruitment by canopy trees.  Forest ecology and management 194: 95-107.</a:t>
            </a:r>
          </a:p>
          <a:p>
            <a:pPr marL="876270" indent="-876270" defTabSz="4807312">
              <a:tabLst>
                <a:tab pos="438135" algn="l"/>
              </a:tabLst>
            </a:pPr>
            <a:r>
              <a:rPr lang="en-GB" sz="2400" b="0" dirty="0" err="1"/>
              <a:t>Heneghan</a:t>
            </a:r>
            <a:r>
              <a:rPr lang="en-GB" sz="2400" b="0" dirty="0"/>
              <a:t>, L., Clay, C., and </a:t>
            </a:r>
            <a:r>
              <a:rPr lang="en-GB" sz="2400" b="0" dirty="0" err="1"/>
              <a:t>Brundage</a:t>
            </a:r>
            <a:r>
              <a:rPr lang="en-GB" sz="2400" b="0" dirty="0"/>
              <a:t>, C.  2002.  Rapid decomposition of buckthorn litter may change soil nutrient levels.  Ecological Restoration 20(2):108-111.</a:t>
            </a:r>
          </a:p>
          <a:p>
            <a:pPr marL="876270" indent="-876270" defTabSz="4807312">
              <a:tabLst>
                <a:tab pos="438135" algn="l"/>
              </a:tabLst>
            </a:pPr>
            <a:r>
              <a:rPr lang="en-GB" sz="2400" b="0" dirty="0" err="1"/>
              <a:t>Heneghan</a:t>
            </a:r>
            <a:r>
              <a:rPr lang="en-GB" sz="2400" b="0" dirty="0"/>
              <a:t>, L., </a:t>
            </a:r>
            <a:r>
              <a:rPr lang="en-GB" sz="2400" b="0" dirty="0" err="1"/>
              <a:t>Fatemi</a:t>
            </a:r>
            <a:r>
              <a:rPr lang="en-GB" sz="2400" b="0" dirty="0"/>
              <a:t>, F., </a:t>
            </a:r>
            <a:r>
              <a:rPr lang="en-GB" sz="2400" b="0" dirty="0" err="1"/>
              <a:t>Umek</a:t>
            </a:r>
            <a:r>
              <a:rPr lang="en-GB" sz="2400" b="0" dirty="0"/>
              <a:t>, L., Grady, K., </a:t>
            </a:r>
            <a:r>
              <a:rPr lang="en-GB" sz="2400" b="0" dirty="0" err="1"/>
              <a:t>Fagen</a:t>
            </a:r>
            <a:r>
              <a:rPr lang="en-GB" sz="2400" b="0" dirty="0"/>
              <a:t>, K., and Workman, W.  2006.  The invasive shrub European buckthorn (</a:t>
            </a:r>
            <a:r>
              <a:rPr lang="en-GB" sz="2400" b="0" i="1" dirty="0"/>
              <a:t>Rhamnus cathartica</a:t>
            </a:r>
            <a:r>
              <a:rPr lang="en-GB" sz="2400" b="0" dirty="0"/>
              <a:t>, L.) alters soil properties in Midwestern U.S. woodlands.  Applied Soil Ecology 32: 142-148.</a:t>
            </a:r>
          </a:p>
          <a:p>
            <a:pPr marL="876270" indent="-876270" defTabSz="4807312">
              <a:tabLst>
                <a:tab pos="438135" algn="l"/>
              </a:tabLst>
            </a:pPr>
            <a:r>
              <a:rPr lang="en-US" sz="2400" b="0" dirty="0" err="1"/>
              <a:t>Mottl</a:t>
            </a:r>
            <a:r>
              <a:rPr lang="en-US" sz="2400" b="0" dirty="0"/>
              <a:t>, E.C. 2007. Oak forest decline and effects of two invasive shrubs in the Midwest </a:t>
            </a:r>
            <a:r>
              <a:rPr lang="en-US" sz="2400" b="0" dirty="0" err="1"/>
              <a:t>Driftless</a:t>
            </a:r>
            <a:r>
              <a:rPr lang="en-US" sz="2400" b="0" dirty="0"/>
              <a:t> Area: current status and implications for the future. M.S. thesis, Iowa State University, Ames, IA.</a:t>
            </a:r>
            <a:r>
              <a:rPr lang="en-US" dirty="0"/>
              <a:t> </a:t>
            </a:r>
          </a:p>
          <a:p>
            <a:pPr marL="876270" indent="-876270" defTabSz="4807312">
              <a:tabLst>
                <a:tab pos="438135" algn="l"/>
              </a:tabLst>
            </a:pPr>
            <a:r>
              <a:rPr lang="en-US" sz="2400" b="0" dirty="0"/>
              <a:t>Vincent, M.  2006.  Allelopathic effects of the fruit of European buckthorn, </a:t>
            </a:r>
            <a:r>
              <a:rPr lang="en-US" sz="2400" b="0" i="1" dirty="0"/>
              <a:t>Rhamnus cathartica</a:t>
            </a:r>
            <a:r>
              <a:rPr lang="en-US" sz="2400" b="0" dirty="0"/>
              <a:t>.  </a:t>
            </a:r>
            <a:r>
              <a:rPr lang="en-US" sz="2400" b="0" dirty="0" err="1"/>
              <a:t>Honours</a:t>
            </a:r>
            <a:r>
              <a:rPr lang="en-US" sz="2400" b="0" dirty="0"/>
              <a:t> thesis.  Department of Biology, University of Winnipeg. </a:t>
            </a:r>
          </a:p>
          <a:p>
            <a:pPr marL="876270" indent="-876270" defTabSz="4807312">
              <a:tabLst>
                <a:tab pos="438135" algn="l"/>
              </a:tabLst>
            </a:pPr>
            <a:r>
              <a:rPr lang="en-US" sz="2400" b="0" dirty="0"/>
              <a:t> </a:t>
            </a:r>
          </a:p>
        </p:txBody>
      </p:sp>
      <p:sp>
        <p:nvSpPr>
          <p:cNvPr id="2755" name="Text Box 688"/>
          <p:cNvSpPr txBox="1">
            <a:spLocks noChangeArrowheads="1"/>
          </p:cNvSpPr>
          <p:nvPr/>
        </p:nvSpPr>
        <p:spPr bwMode="auto">
          <a:xfrm>
            <a:off x="29946600" y="9982200"/>
            <a:ext cx="11512550" cy="23818055"/>
          </a:xfrm>
          <a:prstGeom prst="rect">
            <a:avLst/>
          </a:prstGeom>
          <a:noFill/>
          <a:ln w="9525">
            <a:noFill/>
            <a:miter lim="800000"/>
            <a:headEnd/>
            <a:tailEnd/>
          </a:ln>
        </p:spPr>
        <p:txBody>
          <a:bodyPr wrap="square" lIns="87627" tIns="43813" rIns="87627" bIns="43813">
            <a:spAutoFit/>
          </a:bodyPr>
          <a:lstStyle/>
          <a:p>
            <a:pPr defTabSz="4807312"/>
            <a:r>
              <a:rPr lang="en-US" sz="2600" dirty="0" smtClean="0"/>
              <a:t>DISCUSSION</a:t>
            </a:r>
          </a:p>
          <a:p>
            <a:pPr defTabSz="4807312"/>
            <a:endParaRPr lang="en-US" sz="2600" dirty="0"/>
          </a:p>
          <a:p>
            <a:pPr defTabSz="4807312"/>
            <a:r>
              <a:rPr lang="en-US" sz="2600" dirty="0" smtClean="0"/>
              <a:t>This </a:t>
            </a:r>
            <a:r>
              <a:rPr lang="en-US" sz="2600" dirty="0"/>
              <a:t>study examined the “allelopathic” properties of the leaves </a:t>
            </a:r>
            <a:r>
              <a:rPr lang="en-US" sz="2600" dirty="0" smtClean="0"/>
              <a:t>and fruit of </a:t>
            </a:r>
            <a:r>
              <a:rPr lang="en-US" sz="2600" dirty="0"/>
              <a:t>European buckthorn by germinating lettuce and radish seeds in </a:t>
            </a:r>
            <a:r>
              <a:rPr lang="en-US" sz="2600" dirty="0" smtClean="0"/>
              <a:t>leaf and fruit extracts </a:t>
            </a:r>
            <a:r>
              <a:rPr lang="en-US" sz="2600" dirty="0"/>
              <a:t>of </a:t>
            </a:r>
            <a:r>
              <a:rPr lang="en-US" sz="2600" dirty="0" smtClean="0"/>
              <a:t>European </a:t>
            </a:r>
            <a:r>
              <a:rPr lang="en-US" sz="2600" dirty="0"/>
              <a:t>buckthorn and </a:t>
            </a:r>
            <a:r>
              <a:rPr lang="en-US" sz="2600" dirty="0" smtClean="0"/>
              <a:t>the leaves and fruits of other plant species, including the invasive white mulberry.  </a:t>
            </a:r>
            <a:r>
              <a:rPr lang="en-US" sz="2600" dirty="0"/>
              <a:t>It was hypothesized that at high concentrations, all of the plant tissue extracts would inhibit seed germination and </a:t>
            </a:r>
            <a:r>
              <a:rPr lang="en-US" sz="2600" dirty="0" smtClean="0"/>
              <a:t>growth, and that buckthorn would not be more allelopathic than other species.  If both of these are the case, then buckthorn </a:t>
            </a:r>
            <a:r>
              <a:rPr lang="en-US" sz="2600" dirty="0"/>
              <a:t>is not “allelopathic” to a meaningfulness enough degree </a:t>
            </a:r>
            <a:r>
              <a:rPr lang="en-US" sz="2600" dirty="0" smtClean="0"/>
              <a:t>for scientists too ascribe allelopathy as a mechanism </a:t>
            </a:r>
            <a:r>
              <a:rPr lang="en-US" sz="2600" dirty="0"/>
              <a:t>responsible for </a:t>
            </a:r>
            <a:r>
              <a:rPr lang="en-US" sz="2600" dirty="0" smtClean="0"/>
              <a:t>the spread of buckthorn across </a:t>
            </a:r>
            <a:r>
              <a:rPr lang="en-US" sz="2600" dirty="0"/>
              <a:t>our native landscape.  </a:t>
            </a:r>
          </a:p>
          <a:p>
            <a:pPr defTabSz="4807312">
              <a:tabLst>
                <a:tab pos="914400" algn="l"/>
              </a:tabLst>
            </a:pPr>
            <a:r>
              <a:rPr lang="en-US" sz="2600" dirty="0" smtClean="0"/>
              <a:t>	We found that all leaf extracts were allelopathic to both lettuce and radish seeds and seedlings.  White mulberry and box elder  showed greater allelopathy toward lettuce seeds/seedlings than buckthorn, while buckthorn was found to be generally more allelopathic toward radish seeds/seedlings than the other leaf extracts tested, although buckthorn was considerably more allelopathic than only one species: bur oak.  </a:t>
            </a:r>
          </a:p>
          <a:p>
            <a:pPr defTabSz="4807312">
              <a:tabLst>
                <a:tab pos="914400" algn="l"/>
              </a:tabLst>
            </a:pPr>
            <a:r>
              <a:rPr lang="en-US" sz="2600" dirty="0" smtClean="0"/>
              <a:t>	Only white mulberry and blueberry fruit extracts were found to be allelopathic toward lettuce seeds/seedlings in the majority of concentrations tested, and both were more allelopathic toward lettuce seeds/seedlings than buckthorn .   None of the fruit tested were particularly allelopathic toward radish seeds/seedlings, but all showed significant growth inhibition at the highest concentration tested.  Buckthorn appeared to be more inhibitory than strawberry and grape, although, especially in the case of the grape extract, it appears that the other extracts may in fact enhance growth, rather than buckthorn inhibiting growth, per se.  </a:t>
            </a:r>
          </a:p>
          <a:p>
            <a:pPr defTabSz="4807312">
              <a:tabLst>
                <a:tab pos="914400" algn="l"/>
              </a:tabLst>
            </a:pPr>
            <a:r>
              <a:rPr lang="en-US" sz="2600" dirty="0" smtClean="0"/>
              <a:t>	We </a:t>
            </a:r>
            <a:r>
              <a:rPr lang="en-US" sz="2600" dirty="0"/>
              <a:t>believe that conclusions about allelopathy in highly competitive species based solely on evidence from extracts of that single species are highly suspect and that such conclusions should instead be based on evidence from comparative experiments such as those described herein.  </a:t>
            </a:r>
            <a:r>
              <a:rPr lang="en-US" sz="2600" dirty="0" smtClean="0"/>
              <a:t>In this study, we found that the leaves of buckthorn were not particularly more allelopathic than many of the other leaves tested, especially toward lettuce seeds/seedlings.  We also found that the fruit extracts were a) less allelopathic than mulberry and blueberry extracts toward lettuce seeds and seedlings, and b) not particularly allelopathic toward radish seed/seedlings at the concentrations tested.   </a:t>
            </a:r>
          </a:p>
          <a:p>
            <a:pPr defTabSz="4807312">
              <a:tabLst>
                <a:tab pos="914400" algn="l"/>
              </a:tabLst>
            </a:pPr>
            <a:r>
              <a:rPr lang="en-US" sz="2600" dirty="0" smtClean="0"/>
              <a:t>	To the extent that we can draw conclusions about buckthorn’s allelopathic properties from using lettuce and radish  seeds, we conclude that buckthorn’s allelopathic properties are overrated.  However</a:t>
            </a:r>
            <a:r>
              <a:rPr lang="en-US" sz="2600" dirty="0"/>
              <a:t>, because of the important biochemical reactions occurring between specific </a:t>
            </a:r>
            <a:r>
              <a:rPr lang="en-US" sz="2600" dirty="0" smtClean="0"/>
              <a:t>plant species in the environment, </a:t>
            </a:r>
            <a:r>
              <a:rPr lang="en-US" sz="2600" dirty="0"/>
              <a:t>we </a:t>
            </a:r>
            <a:r>
              <a:rPr lang="en-US" sz="2600" dirty="0" smtClean="0"/>
              <a:t>propose </a:t>
            </a:r>
            <a:r>
              <a:rPr lang="en-US" sz="2600" dirty="0"/>
              <a:t>that further experiments examine the effects of buckthorn and other species’ extracts on native plants rather than commercially available lettuce and radish seeds. </a:t>
            </a:r>
          </a:p>
          <a:p>
            <a:pPr defTabSz="4807312"/>
            <a:endParaRPr lang="en-US" sz="2600" dirty="0"/>
          </a:p>
          <a:p>
            <a:pPr defTabSz="4807312"/>
            <a:endParaRPr lang="en-US" sz="2600" dirty="0"/>
          </a:p>
          <a:p>
            <a:pPr defTabSz="4807312"/>
            <a:endParaRPr lang="en-US" sz="2600" dirty="0"/>
          </a:p>
          <a:p>
            <a:pPr defTabSz="4807312"/>
            <a:endParaRPr lang="en-US" dirty="0"/>
          </a:p>
          <a:p>
            <a:pPr defTabSz="4807312"/>
            <a:endParaRPr lang="en-US" dirty="0"/>
          </a:p>
          <a:p>
            <a:pPr defTabSz="4807312"/>
            <a:endParaRPr lang="en-US" i="1" dirty="0"/>
          </a:p>
          <a:p>
            <a:pPr defTabSz="4807312"/>
            <a:endParaRPr lang="en-US" i="1" dirty="0"/>
          </a:p>
          <a:p>
            <a:pPr defTabSz="4807312"/>
            <a:endParaRPr lang="en-US" i="1" dirty="0"/>
          </a:p>
          <a:p>
            <a:pPr defTabSz="4807312"/>
            <a:endParaRPr lang="en-US" i="1" dirty="0"/>
          </a:p>
          <a:p>
            <a:pPr defTabSz="4807312"/>
            <a:endParaRPr lang="en-US" i="1" dirty="0"/>
          </a:p>
          <a:p>
            <a:pPr defTabSz="4807312"/>
            <a:endParaRPr lang="en-US" i="1" dirty="0"/>
          </a:p>
        </p:txBody>
      </p:sp>
      <p:graphicFrame>
        <p:nvGraphicFramePr>
          <p:cNvPr id="2739" name="Object 691"/>
          <p:cNvGraphicFramePr>
            <a:graphicFrameLocks noChangeAspect="1"/>
          </p:cNvGraphicFramePr>
          <p:nvPr/>
        </p:nvGraphicFramePr>
        <p:xfrm>
          <a:off x="30159325" y="30232350"/>
          <a:ext cx="5768975" cy="5133049"/>
        </p:xfrm>
        <a:graphic>
          <a:graphicData uri="http://schemas.openxmlformats.org/presentationml/2006/ole">
            <p:oleObj spid="_x0000_s2739" r:id="rId5" imgW="11390476" imgH="8573697" progId="">
              <p:embed/>
            </p:oleObj>
          </a:graphicData>
        </a:graphic>
      </p:graphicFrame>
      <p:graphicFrame>
        <p:nvGraphicFramePr>
          <p:cNvPr id="2741" name="Object 693"/>
          <p:cNvGraphicFramePr>
            <a:graphicFrameLocks noChangeAspect="1"/>
          </p:cNvGraphicFramePr>
          <p:nvPr/>
        </p:nvGraphicFramePr>
        <p:xfrm>
          <a:off x="30708600" y="4038599"/>
          <a:ext cx="7191375" cy="5413151"/>
        </p:xfrm>
        <a:graphic>
          <a:graphicData uri="http://schemas.openxmlformats.org/presentationml/2006/ole">
            <p:oleObj spid="_x0000_s2741" r:id="rId6" imgW="11390476" imgH="8573697" progId="">
              <p:embed/>
            </p:oleObj>
          </a:graphicData>
        </a:graphic>
      </p:graphicFrame>
      <p:sp>
        <p:nvSpPr>
          <p:cNvPr id="2756" name="Text Box 694"/>
          <p:cNvSpPr txBox="1">
            <a:spLocks noChangeArrowheads="1"/>
          </p:cNvSpPr>
          <p:nvPr/>
        </p:nvSpPr>
        <p:spPr bwMode="auto">
          <a:xfrm>
            <a:off x="38192074" y="6061075"/>
            <a:ext cx="3032126" cy="2242918"/>
          </a:xfrm>
          <a:prstGeom prst="rect">
            <a:avLst/>
          </a:prstGeom>
          <a:noFill/>
          <a:ln w="9525">
            <a:noFill/>
            <a:miter lim="800000"/>
            <a:headEnd/>
            <a:tailEnd/>
          </a:ln>
        </p:spPr>
        <p:txBody>
          <a:bodyPr wrap="square" lIns="87627" tIns="43813" rIns="87627" bIns="43813">
            <a:spAutoFit/>
          </a:bodyPr>
          <a:lstStyle/>
          <a:p>
            <a:pPr defTabSz="4807312"/>
            <a:r>
              <a:rPr lang="en-US" sz="2800" b="0" dirty="0"/>
              <a:t>Fig. 1. Experimental set-up for radish germination experiment.</a:t>
            </a:r>
          </a:p>
        </p:txBody>
      </p:sp>
      <p:sp>
        <p:nvSpPr>
          <p:cNvPr id="2757" name="Text Box 696"/>
          <p:cNvSpPr txBox="1">
            <a:spLocks noChangeArrowheads="1"/>
          </p:cNvSpPr>
          <p:nvPr/>
        </p:nvSpPr>
        <p:spPr bwMode="auto">
          <a:xfrm>
            <a:off x="30632400" y="29721175"/>
            <a:ext cx="4474617" cy="519369"/>
          </a:xfrm>
          <a:prstGeom prst="rect">
            <a:avLst/>
          </a:prstGeom>
          <a:noFill/>
          <a:ln w="9525">
            <a:noFill/>
            <a:miter lim="800000"/>
            <a:headEnd/>
            <a:tailEnd/>
          </a:ln>
        </p:spPr>
        <p:txBody>
          <a:bodyPr wrap="none" lIns="87627" tIns="43813" rIns="87627" bIns="43813">
            <a:spAutoFit/>
          </a:bodyPr>
          <a:lstStyle/>
          <a:p>
            <a:pPr defTabSz="4807312"/>
            <a:r>
              <a:rPr lang="en-US" sz="2800" b="0" dirty="0"/>
              <a:t>Fig. 2a.  Lettuce seedlings.</a:t>
            </a:r>
          </a:p>
        </p:txBody>
      </p:sp>
      <p:sp>
        <p:nvSpPr>
          <p:cNvPr id="2758" name="Text Box 697"/>
          <p:cNvSpPr txBox="1">
            <a:spLocks noChangeArrowheads="1"/>
          </p:cNvSpPr>
          <p:nvPr/>
        </p:nvSpPr>
        <p:spPr bwMode="auto">
          <a:xfrm>
            <a:off x="36118800" y="34518600"/>
            <a:ext cx="4415305" cy="519369"/>
          </a:xfrm>
          <a:prstGeom prst="rect">
            <a:avLst/>
          </a:prstGeom>
          <a:noFill/>
          <a:ln w="9525">
            <a:noFill/>
            <a:miter lim="800000"/>
            <a:headEnd/>
            <a:tailEnd/>
          </a:ln>
        </p:spPr>
        <p:txBody>
          <a:bodyPr wrap="none" lIns="87627" tIns="43813" rIns="87627" bIns="43813">
            <a:spAutoFit/>
          </a:bodyPr>
          <a:lstStyle/>
          <a:p>
            <a:pPr defTabSz="4807312"/>
            <a:r>
              <a:rPr lang="en-US" sz="2800" b="0" dirty="0"/>
              <a:t>Fig. 2b.  Radish seedlings.</a:t>
            </a:r>
          </a:p>
        </p:txBody>
      </p:sp>
      <p:graphicFrame>
        <p:nvGraphicFramePr>
          <p:cNvPr id="2737" name="Object 689"/>
          <p:cNvGraphicFramePr>
            <a:graphicFrameLocks noChangeAspect="1"/>
          </p:cNvGraphicFramePr>
          <p:nvPr/>
        </p:nvGraphicFramePr>
        <p:xfrm>
          <a:off x="35490150" y="29210000"/>
          <a:ext cx="5549900" cy="5187818"/>
        </p:xfrm>
        <a:graphic>
          <a:graphicData uri="http://schemas.openxmlformats.org/presentationml/2006/ole">
            <p:oleObj spid="_x0000_s2737" r:id="rId7" imgW="17085714" imgH="12866667" progId="">
              <p:embed/>
            </p:oleObj>
          </a:graphicData>
        </a:graphic>
      </p:graphicFrame>
      <p:pic>
        <p:nvPicPr>
          <p:cNvPr id="25" name="Picture 24"/>
          <p:cNvPicPr>
            <a:picLocks noChangeAspect="1" noChangeArrowheads="1"/>
          </p:cNvPicPr>
          <p:nvPr/>
        </p:nvPicPr>
        <p:blipFill>
          <a:blip r:embed="rId8"/>
          <a:srcRect/>
          <a:stretch>
            <a:fillRect/>
          </a:stretch>
        </p:blipFill>
        <p:spPr bwMode="auto">
          <a:xfrm>
            <a:off x="12004278" y="5181600"/>
            <a:ext cx="8588772" cy="5896769"/>
          </a:xfrm>
          <a:prstGeom prst="rect">
            <a:avLst/>
          </a:prstGeom>
          <a:solidFill>
            <a:schemeClr val="bg1"/>
          </a:solidFill>
        </p:spPr>
      </p:pic>
      <p:pic>
        <p:nvPicPr>
          <p:cNvPr id="26" name="Picture 25"/>
          <p:cNvPicPr>
            <a:picLocks noChangeAspect="1" noChangeArrowheads="1"/>
          </p:cNvPicPr>
          <p:nvPr/>
        </p:nvPicPr>
        <p:blipFill>
          <a:blip r:embed="rId9"/>
          <a:srcRect/>
          <a:stretch>
            <a:fillRect/>
          </a:stretch>
        </p:blipFill>
        <p:spPr bwMode="auto">
          <a:xfrm>
            <a:off x="21323300" y="5181600"/>
            <a:ext cx="8388747" cy="5922634"/>
          </a:xfrm>
          <a:prstGeom prst="rect">
            <a:avLst/>
          </a:prstGeom>
          <a:solidFill>
            <a:schemeClr val="bg1"/>
          </a:solidFill>
        </p:spPr>
      </p:pic>
      <p:pic>
        <p:nvPicPr>
          <p:cNvPr id="28" name="Picture 27"/>
          <p:cNvPicPr>
            <a:picLocks noChangeAspect="1" noChangeArrowheads="1"/>
          </p:cNvPicPr>
          <p:nvPr/>
        </p:nvPicPr>
        <p:blipFill>
          <a:blip r:embed="rId10"/>
          <a:srcRect/>
          <a:stretch>
            <a:fillRect/>
          </a:stretch>
        </p:blipFill>
        <p:spPr bwMode="auto">
          <a:xfrm>
            <a:off x="21268531" y="16646525"/>
            <a:ext cx="8452644" cy="5938626"/>
          </a:xfrm>
          <a:prstGeom prst="rect">
            <a:avLst/>
          </a:prstGeom>
          <a:solidFill>
            <a:schemeClr val="bg1"/>
          </a:solidFill>
        </p:spPr>
      </p:pic>
      <p:sp>
        <p:nvSpPr>
          <p:cNvPr id="30" name="Rectangle 29"/>
          <p:cNvSpPr/>
          <p:nvPr/>
        </p:nvSpPr>
        <p:spPr bwMode="auto">
          <a:xfrm>
            <a:off x="11830050" y="16646525"/>
            <a:ext cx="365125" cy="5915025"/>
          </a:xfrm>
          <a:prstGeom prst="rect">
            <a:avLst/>
          </a:prstGeom>
          <a:solidFill>
            <a:schemeClr val="bg1"/>
          </a:solidFill>
          <a:ln w="9525" cap="flat" cmpd="sng" algn="ctr">
            <a:noFill/>
            <a:prstDash val="solid"/>
            <a:round/>
            <a:headEnd type="none" w="med" len="med"/>
            <a:tailEnd type="none" w="med" len="med"/>
          </a:ln>
          <a:effectLst/>
        </p:spPr>
        <p:txBody>
          <a:bodyPr vert="horz" wrap="square" lIns="87627" tIns="43813" rIns="87627" bIns="43813" numCol="1" rtlCol="0" anchor="t" anchorCtr="0" compatLnSpc="1">
            <a:prstTxWarp prst="textNoShape">
              <a:avLst/>
            </a:prstTxWarp>
          </a:bodyPr>
          <a:lstStyle/>
          <a:p>
            <a:pPr defTabSz="4807312"/>
            <a:endParaRPr lang="en-US" sz="9400" b="0" dirty="0" smtClean="0"/>
          </a:p>
        </p:txBody>
      </p:sp>
      <p:sp>
        <p:nvSpPr>
          <p:cNvPr id="31" name="Rectangle 30"/>
          <p:cNvSpPr/>
          <p:nvPr/>
        </p:nvSpPr>
        <p:spPr bwMode="auto">
          <a:xfrm>
            <a:off x="21104225" y="16646525"/>
            <a:ext cx="365125" cy="5915025"/>
          </a:xfrm>
          <a:prstGeom prst="rect">
            <a:avLst/>
          </a:prstGeom>
          <a:solidFill>
            <a:schemeClr val="bg1"/>
          </a:solidFill>
          <a:ln w="9525" cap="flat" cmpd="sng" algn="ctr">
            <a:noFill/>
            <a:prstDash val="solid"/>
            <a:round/>
            <a:headEnd type="none" w="med" len="med"/>
            <a:tailEnd type="none" w="med" len="med"/>
          </a:ln>
          <a:effectLst/>
        </p:spPr>
        <p:txBody>
          <a:bodyPr vert="horz" wrap="square" lIns="87627" tIns="43813" rIns="87627" bIns="43813" numCol="1" rtlCol="0" anchor="t" anchorCtr="0" compatLnSpc="1">
            <a:prstTxWarp prst="textNoShape">
              <a:avLst/>
            </a:prstTxWarp>
          </a:bodyPr>
          <a:lstStyle/>
          <a:p>
            <a:pPr defTabSz="4807312"/>
            <a:endParaRPr lang="en-US" sz="9400" b="0" dirty="0" smtClean="0"/>
          </a:p>
        </p:txBody>
      </p:sp>
      <p:sp>
        <p:nvSpPr>
          <p:cNvPr id="32" name="Rectangle 31"/>
          <p:cNvSpPr/>
          <p:nvPr/>
        </p:nvSpPr>
        <p:spPr bwMode="auto">
          <a:xfrm>
            <a:off x="11684000" y="5181600"/>
            <a:ext cx="365125" cy="5915025"/>
          </a:xfrm>
          <a:prstGeom prst="rect">
            <a:avLst/>
          </a:prstGeom>
          <a:solidFill>
            <a:schemeClr val="bg1"/>
          </a:solidFill>
          <a:ln w="9525" cap="flat" cmpd="sng" algn="ctr">
            <a:noFill/>
            <a:prstDash val="solid"/>
            <a:round/>
            <a:headEnd type="none" w="med" len="med"/>
            <a:tailEnd type="none" w="med" len="med"/>
          </a:ln>
          <a:effectLst/>
        </p:spPr>
        <p:txBody>
          <a:bodyPr vert="horz" wrap="square" lIns="87627" tIns="43813" rIns="87627" bIns="43813" numCol="1" rtlCol="0" anchor="t" anchorCtr="0" compatLnSpc="1">
            <a:prstTxWarp prst="textNoShape">
              <a:avLst/>
            </a:prstTxWarp>
          </a:bodyPr>
          <a:lstStyle/>
          <a:p>
            <a:pPr defTabSz="4807312"/>
            <a:endParaRPr lang="en-US" sz="9400" b="0" dirty="0" smtClean="0"/>
          </a:p>
        </p:txBody>
      </p:sp>
      <p:sp>
        <p:nvSpPr>
          <p:cNvPr id="33" name="Rectangle 32"/>
          <p:cNvSpPr/>
          <p:nvPr/>
        </p:nvSpPr>
        <p:spPr bwMode="auto">
          <a:xfrm>
            <a:off x="20958175" y="5181600"/>
            <a:ext cx="365125" cy="5915025"/>
          </a:xfrm>
          <a:prstGeom prst="rect">
            <a:avLst/>
          </a:prstGeom>
          <a:solidFill>
            <a:schemeClr val="bg1"/>
          </a:solidFill>
          <a:ln w="9525" cap="flat" cmpd="sng" algn="ctr">
            <a:noFill/>
            <a:prstDash val="solid"/>
            <a:round/>
            <a:headEnd type="none" w="med" len="med"/>
            <a:tailEnd type="none" w="med" len="med"/>
          </a:ln>
          <a:effectLst/>
        </p:spPr>
        <p:txBody>
          <a:bodyPr vert="horz" wrap="square" lIns="87627" tIns="43813" rIns="87627" bIns="43813" numCol="1" rtlCol="0" anchor="t" anchorCtr="0" compatLnSpc="1">
            <a:prstTxWarp prst="textNoShape">
              <a:avLst/>
            </a:prstTxWarp>
          </a:bodyPr>
          <a:lstStyle/>
          <a:p>
            <a:pPr defTabSz="4807312"/>
            <a:endParaRPr lang="en-US" sz="9400" b="0" dirty="0" smtClean="0"/>
          </a:p>
        </p:txBody>
      </p:sp>
      <p:sp>
        <p:nvSpPr>
          <p:cNvPr id="34" name="TextBox 33"/>
          <p:cNvSpPr txBox="1"/>
          <p:nvPr/>
        </p:nvSpPr>
        <p:spPr>
          <a:xfrm rot="16200000">
            <a:off x="18940633" y="7345194"/>
            <a:ext cx="4564575" cy="383439"/>
          </a:xfrm>
          <a:prstGeom prst="rect">
            <a:avLst/>
          </a:prstGeom>
          <a:noFill/>
        </p:spPr>
        <p:txBody>
          <a:bodyPr wrap="none" lIns="87627" tIns="43813" rIns="87627" bIns="43813" rtlCol="0">
            <a:spAutoFit/>
          </a:bodyPr>
          <a:lstStyle/>
          <a:p>
            <a:r>
              <a:rPr lang="en-US" sz="1900" dirty="0" smtClean="0"/>
              <a:t>Total length (as proportion of control)</a:t>
            </a:r>
            <a:endParaRPr lang="en-US" sz="1900" dirty="0"/>
          </a:p>
        </p:txBody>
      </p:sp>
      <p:sp>
        <p:nvSpPr>
          <p:cNvPr id="35" name="TextBox 34"/>
          <p:cNvSpPr txBox="1"/>
          <p:nvPr/>
        </p:nvSpPr>
        <p:spPr>
          <a:xfrm rot="16200000">
            <a:off x="9739483" y="18846117"/>
            <a:ext cx="4564575" cy="383439"/>
          </a:xfrm>
          <a:prstGeom prst="rect">
            <a:avLst/>
          </a:prstGeom>
          <a:noFill/>
        </p:spPr>
        <p:txBody>
          <a:bodyPr wrap="none" lIns="87627" tIns="43813" rIns="87627" bIns="43813" rtlCol="0">
            <a:spAutoFit/>
          </a:bodyPr>
          <a:lstStyle/>
          <a:p>
            <a:r>
              <a:rPr lang="en-US" sz="1900" dirty="0" smtClean="0"/>
              <a:t>Total length (as proportion of control)</a:t>
            </a:r>
            <a:endParaRPr lang="en-US" sz="1900" dirty="0"/>
          </a:p>
        </p:txBody>
      </p:sp>
      <p:sp>
        <p:nvSpPr>
          <p:cNvPr id="36" name="TextBox 35"/>
          <p:cNvSpPr txBox="1"/>
          <p:nvPr/>
        </p:nvSpPr>
        <p:spPr>
          <a:xfrm rot="16200000">
            <a:off x="18995343" y="18883144"/>
            <a:ext cx="4564575" cy="383439"/>
          </a:xfrm>
          <a:prstGeom prst="rect">
            <a:avLst/>
          </a:prstGeom>
          <a:noFill/>
        </p:spPr>
        <p:txBody>
          <a:bodyPr wrap="none" lIns="87627" tIns="43813" rIns="87627" bIns="43813" rtlCol="0">
            <a:spAutoFit/>
          </a:bodyPr>
          <a:lstStyle/>
          <a:p>
            <a:r>
              <a:rPr lang="en-US" sz="1900" dirty="0" smtClean="0"/>
              <a:t>Total length (as proportion of control)</a:t>
            </a:r>
            <a:endParaRPr lang="en-US" sz="1900" dirty="0"/>
          </a:p>
        </p:txBody>
      </p:sp>
      <p:sp>
        <p:nvSpPr>
          <p:cNvPr id="29" name="TextBox 28"/>
          <p:cNvSpPr txBox="1"/>
          <p:nvPr/>
        </p:nvSpPr>
        <p:spPr>
          <a:xfrm rot="16200000">
            <a:off x="9575118" y="7418219"/>
            <a:ext cx="4564575" cy="383439"/>
          </a:xfrm>
          <a:prstGeom prst="rect">
            <a:avLst/>
          </a:prstGeom>
          <a:noFill/>
        </p:spPr>
        <p:txBody>
          <a:bodyPr wrap="none" lIns="87627" tIns="43813" rIns="87627" bIns="43813" rtlCol="0">
            <a:spAutoFit/>
          </a:bodyPr>
          <a:lstStyle/>
          <a:p>
            <a:r>
              <a:rPr lang="en-US" sz="1900" dirty="0" smtClean="0"/>
              <a:t>Total length (as proportion of control)</a:t>
            </a:r>
            <a:endParaRPr lang="en-US" sz="1900" dirty="0"/>
          </a:p>
        </p:txBody>
      </p:sp>
      <p:sp>
        <p:nvSpPr>
          <p:cNvPr id="2749" name="Text Box 682"/>
          <p:cNvSpPr txBox="1">
            <a:spLocks noChangeArrowheads="1"/>
          </p:cNvSpPr>
          <p:nvPr/>
        </p:nvSpPr>
        <p:spPr bwMode="auto">
          <a:xfrm>
            <a:off x="20958175" y="10804525"/>
            <a:ext cx="8763000" cy="4289632"/>
          </a:xfrm>
          <a:prstGeom prst="rect">
            <a:avLst/>
          </a:prstGeom>
          <a:solidFill>
            <a:schemeClr val="bg1"/>
          </a:solidFill>
          <a:ln w="9525">
            <a:noFill/>
            <a:miter lim="800000"/>
            <a:headEnd/>
            <a:tailEnd/>
          </a:ln>
        </p:spPr>
        <p:txBody>
          <a:bodyPr wrap="square" lIns="87627" tIns="43813" rIns="87627" bIns="43813">
            <a:spAutoFit/>
          </a:bodyPr>
          <a:lstStyle/>
          <a:p>
            <a:pPr defTabSz="4807312"/>
            <a:r>
              <a:rPr lang="en-US" sz="2100" b="0" dirty="0"/>
              <a:t>Fig. 3b.  The growth of radish seedlings in leaf extracts of various concentrations, relative to control plates. Asterisks (*) indicate significant inhibition of seedling growth compared to </a:t>
            </a:r>
            <a:r>
              <a:rPr lang="en-US" sz="2100" b="0" dirty="0" smtClean="0"/>
              <a:t>control.  All leaf extracts significantly decreased lettuce seedling growth at all concentrations, except for bur oak at 12.5%, with higher concentrations generally showing greater inhibitory effects. </a:t>
            </a:r>
          </a:p>
          <a:p>
            <a:pPr defTabSz="4807312"/>
            <a:endParaRPr lang="en-US" sz="2100" b="0" dirty="0" smtClean="0"/>
          </a:p>
          <a:p>
            <a:pPr defTabSz="4807312"/>
            <a:r>
              <a:rPr lang="en-US" sz="2100" b="0" dirty="0" smtClean="0"/>
              <a:t>Circle (</a:t>
            </a:r>
            <a:r>
              <a:rPr lang="en-US" sz="2100" b="0" dirty="0" smtClean="0">
                <a:sym typeface="Symbol" pitchFamily="18" charset="2"/>
              </a:rPr>
              <a:t></a:t>
            </a:r>
            <a:r>
              <a:rPr lang="en-US" sz="2100" b="0" dirty="0" smtClean="0"/>
              <a:t>) indicates treatments showing significantly greater growth inhibition than the buckthorn treatment of the same concentration, and diamonds (</a:t>
            </a:r>
            <a:r>
              <a:rPr lang="en-US" sz="2100" b="0" dirty="0" smtClean="0">
                <a:sym typeface="Symbol" pitchFamily="18" charset="2"/>
              </a:rPr>
              <a:t></a:t>
            </a:r>
            <a:r>
              <a:rPr lang="en-US" sz="2100" b="0" dirty="0" smtClean="0"/>
              <a:t>) indicate treatments showing significantly less growth inhibition than the parallel buckthorn treatment.  Most treatments displayed considerable growth inhibition, but buckthorn treatments were generally more “allelopathic” than parallel non-buckthorn treatments.</a:t>
            </a:r>
            <a:endParaRPr lang="en-US" sz="2100" b="0" dirty="0"/>
          </a:p>
        </p:txBody>
      </p:sp>
      <p:pic>
        <p:nvPicPr>
          <p:cNvPr id="27" name="Picture 26"/>
          <p:cNvPicPr>
            <a:picLocks noChangeAspect="1"/>
          </p:cNvPicPr>
          <p:nvPr/>
        </p:nvPicPr>
        <p:blipFill>
          <a:blip r:embed="rId11"/>
          <a:stretch>
            <a:fillRect/>
          </a:stretch>
        </p:blipFill>
        <p:spPr>
          <a:xfrm>
            <a:off x="12142055" y="16646525"/>
            <a:ext cx="8377970" cy="5915025"/>
          </a:xfrm>
          <a:prstGeom prst="rect">
            <a:avLst/>
          </a:prstGeom>
          <a:solidFill>
            <a:schemeClr val="bg1"/>
          </a:solidFill>
        </p:spPr>
      </p:pic>
      <p:sp>
        <p:nvSpPr>
          <p:cNvPr id="2751" name="Text Box 684"/>
          <p:cNvSpPr txBox="1">
            <a:spLocks noChangeArrowheads="1"/>
          </p:cNvSpPr>
          <p:nvPr/>
        </p:nvSpPr>
        <p:spPr bwMode="auto">
          <a:xfrm>
            <a:off x="11830050" y="22269451"/>
            <a:ext cx="8689975" cy="3643301"/>
          </a:xfrm>
          <a:prstGeom prst="rect">
            <a:avLst/>
          </a:prstGeom>
          <a:solidFill>
            <a:schemeClr val="bg1"/>
          </a:solidFill>
          <a:ln w="9525">
            <a:noFill/>
            <a:miter lim="800000"/>
            <a:headEnd/>
            <a:tailEnd/>
          </a:ln>
        </p:spPr>
        <p:txBody>
          <a:bodyPr wrap="square" lIns="87627" tIns="43813" rIns="87627" bIns="43813">
            <a:spAutoFit/>
          </a:bodyPr>
          <a:lstStyle/>
          <a:p>
            <a:pPr defTabSz="4807312"/>
            <a:r>
              <a:rPr lang="en-US" sz="2100" b="0" dirty="0"/>
              <a:t>Fig. 4a.  The growth of lettuce seedlings in fruit extracts of various concentrations, relative to control plates.  Asterisks (*) indicate significant inhibition of seedling growth compared to control. </a:t>
            </a:r>
            <a:endParaRPr lang="en-US" sz="2100" b="0" dirty="0" smtClean="0"/>
          </a:p>
          <a:p>
            <a:pPr defTabSz="4807312"/>
            <a:endParaRPr lang="en-US" sz="2100" b="0" dirty="0" smtClean="0"/>
          </a:p>
          <a:p>
            <a:pPr defTabSz="4807312"/>
            <a:r>
              <a:rPr lang="en-US" sz="2100" b="0" dirty="0" smtClean="0"/>
              <a:t>Circles </a:t>
            </a:r>
            <a:r>
              <a:rPr lang="en-US" sz="2100" b="0" dirty="0"/>
              <a:t>(</a:t>
            </a:r>
            <a:r>
              <a:rPr lang="en-US" sz="2100" b="0" dirty="0">
                <a:sym typeface="Symbol" pitchFamily="18" charset="2"/>
              </a:rPr>
              <a:t></a:t>
            </a:r>
            <a:r>
              <a:rPr lang="en-US" sz="2100" b="0" dirty="0"/>
              <a:t>) indicate treatments showing significantly </a:t>
            </a:r>
            <a:r>
              <a:rPr lang="en-US" sz="2100" b="0" dirty="0" smtClean="0"/>
              <a:t>greater growth </a:t>
            </a:r>
            <a:r>
              <a:rPr lang="en-US" sz="2100" b="0" dirty="0"/>
              <a:t>inhibition than the parallel buckthorn treatment, and diamonds (</a:t>
            </a:r>
            <a:r>
              <a:rPr lang="en-US" sz="2100" b="0" dirty="0">
                <a:sym typeface="Symbol" pitchFamily="18" charset="2"/>
              </a:rPr>
              <a:t></a:t>
            </a:r>
            <a:r>
              <a:rPr lang="en-US" sz="2100" b="0" dirty="0"/>
              <a:t>) indicate treatments showing significantly </a:t>
            </a:r>
            <a:r>
              <a:rPr lang="en-US" sz="2100" b="0" dirty="0" smtClean="0"/>
              <a:t>less growth </a:t>
            </a:r>
            <a:r>
              <a:rPr lang="en-US" sz="2100" b="0" dirty="0"/>
              <a:t>inhibition than the parallel buckthorn treatment</a:t>
            </a:r>
            <a:r>
              <a:rPr lang="en-US" sz="2100" b="0" dirty="0" smtClean="0"/>
              <a:t>.  Buckthorn fruit extracts showed more allelopathy than grape and strawberry, but only at the lowest concentration, while mulberry and blueberry extracts showed considerably more allelopathy than buckthorn at most concentrations.    </a:t>
            </a:r>
            <a:endParaRPr lang="en-US" sz="2100" b="0" dirty="0">
              <a:sym typeface="Symbol" pitchFamily="18" charset="2"/>
            </a:endParaRPr>
          </a:p>
        </p:txBody>
      </p:sp>
      <p:sp>
        <p:nvSpPr>
          <p:cNvPr id="2752" name="Text Box 685"/>
          <p:cNvSpPr txBox="1">
            <a:spLocks noChangeArrowheads="1"/>
          </p:cNvSpPr>
          <p:nvPr/>
        </p:nvSpPr>
        <p:spPr bwMode="auto">
          <a:xfrm>
            <a:off x="21104225" y="22182733"/>
            <a:ext cx="8616950" cy="3089303"/>
          </a:xfrm>
          <a:prstGeom prst="rect">
            <a:avLst/>
          </a:prstGeom>
          <a:solidFill>
            <a:schemeClr val="bg1"/>
          </a:solidFill>
          <a:ln w="9525">
            <a:noFill/>
            <a:miter lim="800000"/>
            <a:headEnd/>
            <a:tailEnd/>
          </a:ln>
        </p:spPr>
        <p:txBody>
          <a:bodyPr wrap="square" lIns="87627" tIns="43813" rIns="87627" bIns="43813">
            <a:spAutoFit/>
          </a:bodyPr>
          <a:lstStyle/>
          <a:p>
            <a:pPr defTabSz="4807312"/>
            <a:r>
              <a:rPr lang="en-US" sz="2100" b="0" dirty="0"/>
              <a:t>Fig. 4b.  The growth of radish seedlings in fruit extracts of various concentrations, relative to control plates.  Asterisks (*) indicate significant inhibition of seedling growth compared to control. </a:t>
            </a:r>
            <a:endParaRPr lang="en-US" sz="2100" b="0" dirty="0" smtClean="0"/>
          </a:p>
          <a:p>
            <a:pPr defTabSz="4807312"/>
            <a:endParaRPr lang="en-US" sz="2100" b="0" dirty="0" smtClean="0"/>
          </a:p>
          <a:p>
            <a:pPr defTabSz="4807312"/>
            <a:r>
              <a:rPr lang="en-US" sz="2100" b="0" dirty="0" smtClean="0"/>
              <a:t>Diamonds (</a:t>
            </a:r>
            <a:r>
              <a:rPr lang="en-US" sz="2100" b="0" dirty="0" smtClean="0">
                <a:sym typeface="Symbol" pitchFamily="18" charset="2"/>
              </a:rPr>
              <a:t></a:t>
            </a:r>
            <a:r>
              <a:rPr lang="en-US" sz="2100" b="0" dirty="0" smtClean="0"/>
              <a:t>) indicate treatments showing significantly less growth inhibition than the parallel buckthorn treatment.  Buckthorn extracts showed more growth inhibition than all other extracts at 0.10% and more growth inhibition than blueberry, strawberry, and grape at </a:t>
            </a:r>
            <a:r>
              <a:rPr lang="en-US" sz="2100" b="0" dirty="0" err="1" smtClean="0"/>
              <a:t>at</a:t>
            </a:r>
            <a:r>
              <a:rPr lang="en-US" sz="2100" b="0" dirty="0" smtClean="0"/>
              <a:t> lest one other concentration.</a:t>
            </a:r>
            <a:endParaRPr lang="en-US" sz="2100" b="0" dirty="0">
              <a:sym typeface="Symbol" pitchFamily="18" charset="2"/>
            </a:endParaRPr>
          </a:p>
        </p:txBody>
      </p:sp>
      <p:sp>
        <p:nvSpPr>
          <p:cNvPr id="2748" name="Text Box 681"/>
          <p:cNvSpPr txBox="1">
            <a:spLocks noChangeArrowheads="1"/>
          </p:cNvSpPr>
          <p:nvPr/>
        </p:nvSpPr>
        <p:spPr bwMode="auto">
          <a:xfrm>
            <a:off x="11684000" y="10961073"/>
            <a:ext cx="8909050" cy="4935963"/>
          </a:xfrm>
          <a:prstGeom prst="rect">
            <a:avLst/>
          </a:prstGeom>
          <a:solidFill>
            <a:schemeClr val="bg1"/>
          </a:solidFill>
          <a:ln w="9525">
            <a:noFill/>
            <a:miter lim="800000"/>
            <a:headEnd/>
            <a:tailEnd/>
          </a:ln>
        </p:spPr>
        <p:txBody>
          <a:bodyPr wrap="square" lIns="87627" tIns="43813" rIns="87627" bIns="43813">
            <a:spAutoFit/>
          </a:bodyPr>
          <a:lstStyle/>
          <a:p>
            <a:pPr defTabSz="4807312"/>
            <a:r>
              <a:rPr lang="en-US" sz="2100" b="0" dirty="0"/>
              <a:t>Fig. 3a.  The growth of lettuce seedlings in leaf extracts of various concentrations, relative to control plates. Asterisks (*) indicate significant inhibition of seedling growth compared to control. </a:t>
            </a:r>
            <a:r>
              <a:rPr lang="en-US" sz="2100" b="0" dirty="0" smtClean="0"/>
              <a:t> All </a:t>
            </a:r>
            <a:r>
              <a:rPr lang="en-US" sz="2100" b="0" dirty="0"/>
              <a:t>leaf extracts significantly decreased lettuce seedling growth at all concentrations, </a:t>
            </a:r>
            <a:r>
              <a:rPr lang="en-US" sz="2100" b="0" dirty="0" smtClean="0"/>
              <a:t>except for bur oak at 12.5%, with </a:t>
            </a:r>
            <a:r>
              <a:rPr lang="en-US" sz="2100" b="0" dirty="0"/>
              <a:t>higher concentrations generally showing greater inhibitory effects.  </a:t>
            </a:r>
            <a:endParaRPr lang="en-US" sz="2100" b="0" dirty="0" smtClean="0"/>
          </a:p>
          <a:p>
            <a:pPr defTabSz="4807312"/>
            <a:endParaRPr lang="en-US" sz="2100" b="0" dirty="0" smtClean="0"/>
          </a:p>
          <a:p>
            <a:pPr defTabSz="4807312"/>
            <a:r>
              <a:rPr lang="en-US" sz="2100" b="0" dirty="0" smtClean="0"/>
              <a:t>Circles (</a:t>
            </a:r>
            <a:r>
              <a:rPr lang="en-US" sz="2100" b="0" dirty="0" smtClean="0">
                <a:sym typeface="Symbol" pitchFamily="18" charset="2"/>
              </a:rPr>
              <a:t></a:t>
            </a:r>
            <a:r>
              <a:rPr lang="en-US" sz="2100" b="0" dirty="0" smtClean="0"/>
              <a:t>) indicate </a:t>
            </a:r>
            <a:r>
              <a:rPr lang="en-US" sz="2100" b="0" dirty="0"/>
              <a:t>treatments showing significantly </a:t>
            </a:r>
            <a:r>
              <a:rPr lang="en-US" sz="2100" b="0" dirty="0" smtClean="0"/>
              <a:t>greater growth </a:t>
            </a:r>
            <a:r>
              <a:rPr lang="en-US" sz="2100" b="0" dirty="0"/>
              <a:t>inhibition than the buckthorn treatment of the same concentration, and diamonds (</a:t>
            </a:r>
            <a:r>
              <a:rPr lang="en-US" sz="2100" b="0" dirty="0">
                <a:sym typeface="Symbol" pitchFamily="18" charset="2"/>
              </a:rPr>
              <a:t></a:t>
            </a:r>
            <a:r>
              <a:rPr lang="en-US" sz="2100" b="0" dirty="0"/>
              <a:t>) indicate treatments showing significantly </a:t>
            </a:r>
            <a:r>
              <a:rPr lang="en-US" sz="2100" b="0" dirty="0" smtClean="0"/>
              <a:t>less growth </a:t>
            </a:r>
            <a:r>
              <a:rPr lang="en-US" sz="2100" b="0" dirty="0"/>
              <a:t>inhibition than the parallel buckthorn treatment.  </a:t>
            </a:r>
            <a:r>
              <a:rPr lang="en-US" sz="2100" b="0" dirty="0" smtClean="0"/>
              <a:t>Honeysuckle and bur oak showed somewhat </a:t>
            </a:r>
            <a:r>
              <a:rPr lang="en-US" sz="2100" b="0" dirty="0" err="1" smtClean="0"/>
              <a:t>less“allelopathy</a:t>
            </a:r>
            <a:r>
              <a:rPr lang="en-US" sz="2100" b="0" dirty="0"/>
              <a:t>” </a:t>
            </a:r>
            <a:r>
              <a:rPr lang="en-US" sz="2100" b="0" dirty="0" smtClean="0"/>
              <a:t>than buckthorn at some concentrations, while white mulberry and box elder </a:t>
            </a:r>
            <a:r>
              <a:rPr lang="en-US" sz="2100" b="0" dirty="0"/>
              <a:t>showed greater “allelopathy”, especially </a:t>
            </a:r>
            <a:r>
              <a:rPr lang="en-US" sz="2100" b="0" dirty="0" err="1"/>
              <a:t>boxelder</a:t>
            </a:r>
            <a:r>
              <a:rPr lang="en-US" sz="2100" b="0" dirty="0"/>
              <a:t>, which completely inhibited seedling growth at 50% concentration.</a:t>
            </a:r>
          </a:p>
        </p:txBody>
      </p:sp>
    </p:spTree>
    <p:custDataLst>
      <p:tags r:id="rId2"/>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BULLETTYPE" val="3"/>
  <p:tag name="COUNTDOWNSECONDS" val="0"/>
  <p:tag name="CHARTVALUEFORMAT" val="0%"/>
  <p:tag name="MAXRESPONDERS" val="5"/>
  <p:tag name="CUSTOMCELLFORECOLOR" val="-16777216"/>
  <p:tag name="DISPLAYDEVICENUMBER" val="True"/>
  <p:tag name="CHARTCOLORS" val="0"/>
  <p:tag name="INCLUDEPPT" val="True"/>
  <p:tag name="AUTOADJUSTPARTRANGE" val="True"/>
  <p:tag name="ANSWERNOWSTYLE" val="-1"/>
  <p:tag name="BACKUPSESSIONS" val="True"/>
  <p:tag name="PARTICIPANTSINLEADERBOARD" val="5"/>
  <p:tag name="CUSTOMCELLBACKCOLOR1" val="-657956"/>
  <p:tag name="AUTOSIZEGRID" val="True"/>
  <p:tag name="PARTLISTDEFAULT" val="0"/>
  <p:tag name="TPVERSION" val="2006"/>
  <p:tag name="RESPCOUNTERFORMAT" val="0"/>
  <p:tag name="AUTOUPDATEALIASES" val="True"/>
  <p:tag name="CUSTOMCELLBACKCOLOR4" val="-8355712"/>
  <p:tag name="CHARTLABELS" val="0"/>
  <p:tag name="ZEROBASED" val="False"/>
  <p:tag name="INPUTSOURCE" val="1"/>
  <p:tag name="BUBBLEVALUEFORMAT" val="0.0"/>
  <p:tag name="GRIDSIZE" val="{Width=800, Height=600}"/>
  <p:tag name="POWERPOINTVERSION" val="11.0"/>
  <p:tag name="ROTATIONINTERVAL" val="2"/>
  <p:tag name="GRIDOPACITY" val="90"/>
  <p:tag name="SHOWBARVISIBLE" val="True"/>
  <p:tag name="CUSTOMGRIDBACKCOLOR" val="-2830136"/>
  <p:tag name="REALTIMEBACKUP" val="False"/>
  <p:tag name="USESCHEMECOLORS" val="True"/>
  <p:tag name="BACKUPMAINTENANCE" val="7"/>
  <p:tag name="COUNTDOWNSTYLE" val="-1"/>
  <p:tag name="BUBBLESIZEVISIBLE" val="True"/>
  <p:tag name="CORRECTPOINTVALUE" val="100"/>
  <p:tag name="RESETCHARTS"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16500" rtl="0" eaLnBrk="1" fontAlgn="base" latinLnBrk="0" hangingPunct="1">
          <a:lnSpc>
            <a:spcPct val="100000"/>
          </a:lnSpc>
          <a:spcBef>
            <a:spcPct val="0"/>
          </a:spcBef>
          <a:spcAft>
            <a:spcPct val="0"/>
          </a:spcAft>
          <a:buClrTx/>
          <a:buSzTx/>
          <a:buFontTx/>
          <a:buNone/>
          <a:tabLst/>
          <a:defRPr kumimoji="0" lang="en-US" sz="9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16500" rtl="0" eaLnBrk="1" fontAlgn="base" latinLnBrk="0" hangingPunct="1">
          <a:lnSpc>
            <a:spcPct val="100000"/>
          </a:lnSpc>
          <a:spcBef>
            <a:spcPct val="0"/>
          </a:spcBef>
          <a:spcAft>
            <a:spcPct val="0"/>
          </a:spcAft>
          <a:buClrTx/>
          <a:buSzTx/>
          <a:buFontTx/>
          <a:buNone/>
          <a:tabLst/>
          <a:defRPr kumimoji="0" lang="en-US" sz="9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1973</TotalTime>
  <Words>1582</Words>
  <Application>Microsoft Office PowerPoint</Application>
  <PresentationFormat>Custom</PresentationFormat>
  <Paragraphs>70</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2" baseType="lpstr">
      <vt:lpstr>Default Design</vt:lpstr>
      <vt:lpstr>Slide 1</vt:lpstr>
    </vt:vector>
  </TitlesOfParts>
  <Company>Northwestern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image</dc:creator>
  <cp:lastModifiedBy>ttracy</cp:lastModifiedBy>
  <cp:revision>77</cp:revision>
  <dcterms:created xsi:type="dcterms:W3CDTF">2008-03-31T20:10:59Z</dcterms:created>
  <dcterms:modified xsi:type="dcterms:W3CDTF">2009-04-15T17:28:09Z</dcterms:modified>
</cp:coreProperties>
</file>