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theme/themeOverride7.xml" ContentType="application/vnd.openxmlformats-officedocument.themeOverride+xml"/>
  <Override PartName="/ppt/theme/themeOverride8.xml" ContentType="application/vnd.openxmlformats-officedocument.themeOverr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6.xml" ContentType="application/vnd.openxmlformats-officedocument.themeOverrid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438912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4644" y="6270"/>
      </p:cViewPr>
      <p:guideLst>
        <p:guide orient="horz" pos="13824"/>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titus\allshr\BIOLOGY\Tracy\BIO205\2010\soil%20moisture%20carbon%20phosphorus%20nitrogen%20alton%20nov%2020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titus\allshr\BIOLOGY\Tracy\BIO205\2010\soil%20moisture%20carbon%20phosphorus%20nitrogen%20alton%20nov%20201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titus\allshr\BIOLOGY\Tracy\BIO205\2010\soil%20moisture%20carbon%20phosphorus%20nitrogen%20alton%20nov%20201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titus\allshr\BIOLOGY\Tracy\BIO205\2010\soil%20moisture%20carbon%20phosphorus%20nitrogen%20alton%20nov%20201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titus\allshr\BIOLOGY\Tracy\BIO205\2010\soil%20moisture%20carbon%20phosphorus%20nitrogen%20alton%20nov%20201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titus\allshr\BIOLOGY\Tracy\BIO205\2010\soil%20moisture%20carbon%20phosphorus%20nitrogen%20alton%20nov%20201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titus\allshr\BIOLOGY\Tracy\BIO205\2010\soil%20moisture%20carbon%20phosphorus%20nitrogen%20alton%20nov%20201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titus\allshr\BIOLOGY\Tracy\BIO205\2010\soil%20moisture%20carbon%20phosphorus%20nitrogen%20alton%20nov%202011.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lrMapOvr bg1="lt1" tx1="dk1" bg2="lt2" tx2="dk2" accent1="accent1" accent2="accent2" accent3="accent3" accent4="accent4" accent5="accent5" accent6="accent6" hlink="hlink" folHlink="folHlink"/>
  <c:chart>
    <c:title>
      <c:tx>
        <c:rich>
          <a:bodyPr/>
          <a:lstStyle/>
          <a:p>
            <a:pPr>
              <a:defRPr sz="2400"/>
            </a:pPr>
            <a:r>
              <a:rPr lang="en-US" sz="2400" dirty="0"/>
              <a:t>Soil moisture content in control plots</a:t>
            </a:r>
          </a:p>
        </c:rich>
      </c:tx>
      <c:layout>
        <c:manualLayout>
          <c:xMode val="edge"/>
          <c:yMode val="edge"/>
          <c:x val="0.1712258731078099"/>
          <c:y val="2.2535211267605836E-2"/>
        </c:manualLayout>
      </c:layout>
    </c:title>
    <c:plotArea>
      <c:layout/>
      <c:scatterChart>
        <c:scatterStyle val="lineMarker"/>
        <c:ser>
          <c:idx val="0"/>
          <c:order val="0"/>
          <c:tx>
            <c:strRef>
              <c:f>'converted MCP tests'!$N$1</c:f>
              <c:strCache>
                <c:ptCount val="1"/>
                <c:pt idx="0">
                  <c:v>%water</c:v>
                </c:pt>
              </c:strCache>
            </c:strRef>
          </c:tx>
          <c:spPr>
            <a:ln w="28575">
              <a:noFill/>
            </a:ln>
          </c:spPr>
          <c:marker>
            <c:spPr>
              <a:solidFill>
                <a:srgbClr val="1F497D">
                  <a:lumMod val="60000"/>
                  <a:lumOff val="40000"/>
                </a:srgbClr>
              </a:solidFill>
            </c:spPr>
          </c:marker>
          <c:trendline>
            <c:trendlineType val="linear"/>
          </c:trendline>
          <c:xVal>
            <c:numRef>
              <c:f>'converted MCP tests'!$M$2:$M$16</c:f>
              <c:numCache>
                <c:formatCode>General</c:formatCode>
                <c:ptCount val="15"/>
                <c:pt idx="0">
                  <c:v>219</c:v>
                </c:pt>
                <c:pt idx="1">
                  <c:v>233</c:v>
                </c:pt>
                <c:pt idx="2">
                  <c:v>170</c:v>
                </c:pt>
                <c:pt idx="3">
                  <c:v>124</c:v>
                </c:pt>
                <c:pt idx="4">
                  <c:v>8</c:v>
                </c:pt>
                <c:pt idx="5">
                  <c:v>4</c:v>
                </c:pt>
                <c:pt idx="6">
                  <c:v>3</c:v>
                </c:pt>
                <c:pt idx="7">
                  <c:v>8</c:v>
                </c:pt>
                <c:pt idx="8">
                  <c:v>3</c:v>
                </c:pt>
                <c:pt idx="9">
                  <c:v>6</c:v>
                </c:pt>
                <c:pt idx="10">
                  <c:v>1</c:v>
                </c:pt>
                <c:pt idx="11">
                  <c:v>27</c:v>
                </c:pt>
                <c:pt idx="12">
                  <c:v>47</c:v>
                </c:pt>
                <c:pt idx="13">
                  <c:v>19</c:v>
                </c:pt>
                <c:pt idx="14">
                  <c:v>38</c:v>
                </c:pt>
              </c:numCache>
            </c:numRef>
          </c:xVal>
          <c:yVal>
            <c:numRef>
              <c:f>'converted MCP tests'!$N$2:$N$16</c:f>
              <c:numCache>
                <c:formatCode>General</c:formatCode>
                <c:ptCount val="15"/>
                <c:pt idx="0">
                  <c:v>23.366641045349709</c:v>
                </c:pt>
                <c:pt idx="1">
                  <c:v>20.781818181818199</c:v>
                </c:pt>
                <c:pt idx="2">
                  <c:v>19.94535519125683</c:v>
                </c:pt>
                <c:pt idx="3">
                  <c:v>20.669745958429559</c:v>
                </c:pt>
                <c:pt idx="4">
                  <c:v>21.069497296214696</c:v>
                </c:pt>
                <c:pt idx="5">
                  <c:v>24.247258225324028</c:v>
                </c:pt>
                <c:pt idx="6">
                  <c:v>20.638965111720914</c:v>
                </c:pt>
                <c:pt idx="7">
                  <c:v>21.980628582723792</c:v>
                </c:pt>
                <c:pt idx="8">
                  <c:v>21.112107623318391</c:v>
                </c:pt>
                <c:pt idx="9">
                  <c:v>20.534429599177766</c:v>
                </c:pt>
                <c:pt idx="10">
                  <c:v>22.295805739514343</c:v>
                </c:pt>
                <c:pt idx="11">
                  <c:v>18.55388813096863</c:v>
                </c:pt>
                <c:pt idx="12">
                  <c:v>21.341585146735873</c:v>
                </c:pt>
                <c:pt idx="13">
                  <c:v>23.584905660377352</c:v>
                </c:pt>
                <c:pt idx="14">
                  <c:v>22.551020408163239</c:v>
                </c:pt>
              </c:numCache>
            </c:numRef>
          </c:yVal>
        </c:ser>
        <c:axId val="94074752"/>
        <c:axId val="94179328"/>
      </c:scatterChart>
      <c:valAx>
        <c:axId val="94074752"/>
        <c:scaling>
          <c:orientation val="minMax"/>
        </c:scaling>
        <c:axPos val="b"/>
        <c:title>
          <c:tx>
            <c:rich>
              <a:bodyPr/>
              <a:lstStyle/>
              <a:p>
                <a:pPr>
                  <a:defRPr/>
                </a:pPr>
                <a:r>
                  <a:rPr lang="en-US"/>
                  <a:t>Number of buckthorn in plot</a:t>
                </a:r>
              </a:p>
            </c:rich>
          </c:tx>
          <c:layout>
            <c:manualLayout>
              <c:xMode val="edge"/>
              <c:yMode val="edge"/>
              <c:x val="0.33095537014135834"/>
              <c:y val="0.86069483568075755"/>
            </c:manualLayout>
          </c:layout>
        </c:title>
        <c:numFmt formatCode="General" sourceLinked="1"/>
        <c:tickLblPos val="nextTo"/>
        <c:spPr>
          <a:ln w="31750">
            <a:solidFill>
              <a:sysClr val="windowText" lastClr="000000"/>
            </a:solidFill>
          </a:ln>
        </c:spPr>
        <c:txPr>
          <a:bodyPr/>
          <a:lstStyle/>
          <a:p>
            <a:pPr>
              <a:defRPr sz="1400" b="1"/>
            </a:pPr>
            <a:endParaRPr lang="en-US"/>
          </a:p>
        </c:txPr>
        <c:crossAx val="94179328"/>
        <c:crosses val="autoZero"/>
        <c:crossBetween val="midCat"/>
      </c:valAx>
      <c:valAx>
        <c:axId val="94179328"/>
        <c:scaling>
          <c:orientation val="minMax"/>
          <c:max val="26"/>
          <c:min val="18"/>
        </c:scaling>
        <c:axPos val="l"/>
        <c:title>
          <c:tx>
            <c:rich>
              <a:bodyPr rot="-5400000" vert="horz"/>
              <a:lstStyle/>
              <a:p>
                <a:pPr>
                  <a:defRPr/>
                </a:pPr>
                <a:r>
                  <a:rPr lang="en-US"/>
                  <a:t>% water</a:t>
                </a:r>
              </a:p>
            </c:rich>
          </c:tx>
          <c:layout>
            <c:manualLayout>
              <c:xMode val="edge"/>
              <c:yMode val="edge"/>
              <c:x val="2.3803959345507348E-2"/>
              <c:y val="0.37344881889763898"/>
            </c:manualLayout>
          </c:layout>
        </c:title>
        <c:numFmt formatCode="General" sourceLinked="1"/>
        <c:tickLblPos val="nextTo"/>
        <c:spPr>
          <a:ln w="31750">
            <a:solidFill>
              <a:sysClr val="windowText" lastClr="000000"/>
            </a:solidFill>
          </a:ln>
        </c:spPr>
        <c:txPr>
          <a:bodyPr/>
          <a:lstStyle/>
          <a:p>
            <a:pPr>
              <a:defRPr sz="1400" b="1"/>
            </a:pPr>
            <a:endParaRPr lang="en-US"/>
          </a:p>
        </c:txPr>
        <c:crossAx val="94074752"/>
        <c:crosses val="autoZero"/>
        <c:crossBetween val="midCat"/>
      </c:valAx>
    </c:plotArea>
    <c:plotVisOnly val="1"/>
  </c:chart>
  <c:spPr>
    <a:ln>
      <a:solidFill>
        <a:schemeClr val="tx1"/>
      </a:solidFill>
    </a:ln>
  </c:spPr>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400"/>
            </a:pPr>
            <a:r>
              <a:rPr lang="en-US" sz="2400" dirty="0"/>
              <a:t>Soil carbon content in control plots</a:t>
            </a:r>
          </a:p>
        </c:rich>
      </c:tx>
      <c:layout>
        <c:manualLayout>
          <c:xMode val="edge"/>
          <c:yMode val="edge"/>
          <c:x val="0.18338619203414691"/>
          <c:y val="2.2535211267605805E-2"/>
        </c:manualLayout>
      </c:layout>
    </c:title>
    <c:plotArea>
      <c:layout/>
      <c:scatterChart>
        <c:scatterStyle val="lineMarker"/>
        <c:ser>
          <c:idx val="0"/>
          <c:order val="0"/>
          <c:tx>
            <c:strRef>
              <c:f>'converted MCP tests'!$W$1</c:f>
              <c:strCache>
                <c:ptCount val="1"/>
                <c:pt idx="0">
                  <c:v>%organic</c:v>
                </c:pt>
              </c:strCache>
            </c:strRef>
          </c:tx>
          <c:spPr>
            <a:ln w="28575">
              <a:noFill/>
            </a:ln>
          </c:spPr>
          <c:marker>
            <c:symbol val="circle"/>
            <c:size val="7"/>
            <c:spPr>
              <a:solidFill>
                <a:schemeClr val="tx1">
                  <a:lumMod val="75000"/>
                  <a:lumOff val="25000"/>
                </a:schemeClr>
              </a:solidFill>
              <a:ln>
                <a:noFill/>
              </a:ln>
            </c:spPr>
          </c:marker>
          <c:trendline>
            <c:trendlineType val="linear"/>
          </c:trendline>
          <c:xVal>
            <c:numRef>
              <c:f>'converted MCP tests'!$V$2:$V$15</c:f>
              <c:numCache>
                <c:formatCode>General</c:formatCode>
                <c:ptCount val="14"/>
                <c:pt idx="0">
                  <c:v>219</c:v>
                </c:pt>
                <c:pt idx="1">
                  <c:v>233</c:v>
                </c:pt>
                <c:pt idx="2">
                  <c:v>170</c:v>
                </c:pt>
                <c:pt idx="3">
                  <c:v>8</c:v>
                </c:pt>
                <c:pt idx="4">
                  <c:v>4</c:v>
                </c:pt>
                <c:pt idx="5">
                  <c:v>3</c:v>
                </c:pt>
                <c:pt idx="6">
                  <c:v>8</c:v>
                </c:pt>
                <c:pt idx="7">
                  <c:v>3</c:v>
                </c:pt>
                <c:pt idx="8">
                  <c:v>6</c:v>
                </c:pt>
                <c:pt idx="9">
                  <c:v>1</c:v>
                </c:pt>
                <c:pt idx="10">
                  <c:v>27</c:v>
                </c:pt>
                <c:pt idx="11">
                  <c:v>47</c:v>
                </c:pt>
                <c:pt idx="12">
                  <c:v>19</c:v>
                </c:pt>
                <c:pt idx="13">
                  <c:v>38</c:v>
                </c:pt>
              </c:numCache>
            </c:numRef>
          </c:xVal>
          <c:yVal>
            <c:numRef>
              <c:f>'converted MCP tests'!$W$2:$W$15</c:f>
              <c:numCache>
                <c:formatCode>General</c:formatCode>
                <c:ptCount val="14"/>
                <c:pt idx="0">
                  <c:v>7.9989969909729188</c:v>
                </c:pt>
                <c:pt idx="1">
                  <c:v>7.3215515262795403</c:v>
                </c:pt>
                <c:pt idx="2">
                  <c:v>9.8488542174548996</c:v>
                </c:pt>
                <c:pt idx="3">
                  <c:v>7.9675209337731552</c:v>
                </c:pt>
                <c:pt idx="4">
                  <c:v>8.2653329823637804</c:v>
                </c:pt>
                <c:pt idx="5">
                  <c:v>6.0014818473697265</c:v>
                </c:pt>
                <c:pt idx="6">
                  <c:v>7.6513807955409074</c:v>
                </c:pt>
                <c:pt idx="7">
                  <c:v>7.4124602091859986</c:v>
                </c:pt>
                <c:pt idx="8">
                  <c:v>7.2684945680289506</c:v>
                </c:pt>
                <c:pt idx="9">
                  <c:v>7.6446280991735662</c:v>
                </c:pt>
                <c:pt idx="10">
                  <c:v>10.265613783201728</c:v>
                </c:pt>
                <c:pt idx="11">
                  <c:v>7.0812182741116789</c:v>
                </c:pt>
                <c:pt idx="12">
                  <c:v>9.0097189387969507</c:v>
                </c:pt>
                <c:pt idx="13">
                  <c:v>7.7733860342555969</c:v>
                </c:pt>
              </c:numCache>
            </c:numRef>
          </c:yVal>
        </c:ser>
        <c:axId val="112268800"/>
        <c:axId val="112270720"/>
      </c:scatterChart>
      <c:valAx>
        <c:axId val="112268800"/>
        <c:scaling>
          <c:orientation val="minMax"/>
        </c:scaling>
        <c:axPos val="b"/>
        <c:title>
          <c:tx>
            <c:rich>
              <a:bodyPr/>
              <a:lstStyle/>
              <a:p>
                <a:pPr>
                  <a:defRPr sz="1800"/>
                </a:pPr>
                <a:r>
                  <a:rPr lang="en-US" sz="1800"/>
                  <a:t>Number of buckthorn in plot</a:t>
                </a:r>
              </a:p>
            </c:rich>
          </c:tx>
          <c:layout>
            <c:manualLayout>
              <c:xMode val="edge"/>
              <c:yMode val="edge"/>
              <c:x val="0.3247392286699749"/>
              <c:y val="0.86069483568075666"/>
            </c:manualLayout>
          </c:layout>
        </c:title>
        <c:numFmt formatCode="General" sourceLinked="1"/>
        <c:tickLblPos val="nextTo"/>
        <c:spPr>
          <a:ln w="31750">
            <a:solidFill>
              <a:schemeClr val="tx1"/>
            </a:solidFill>
          </a:ln>
        </c:spPr>
        <c:txPr>
          <a:bodyPr/>
          <a:lstStyle/>
          <a:p>
            <a:pPr>
              <a:defRPr sz="1400" b="1"/>
            </a:pPr>
            <a:endParaRPr lang="en-US"/>
          </a:p>
        </c:txPr>
        <c:crossAx val="112270720"/>
        <c:crosses val="autoZero"/>
        <c:crossBetween val="midCat"/>
      </c:valAx>
      <c:valAx>
        <c:axId val="112270720"/>
        <c:scaling>
          <c:orientation val="minMax"/>
          <c:min val="4"/>
        </c:scaling>
        <c:axPos val="l"/>
        <c:title>
          <c:tx>
            <c:rich>
              <a:bodyPr rot="-5400000" vert="horz"/>
              <a:lstStyle/>
              <a:p>
                <a:pPr>
                  <a:defRPr sz="1800"/>
                </a:pPr>
                <a:r>
                  <a:rPr lang="en-US" sz="1800"/>
                  <a:t>%</a:t>
                </a:r>
                <a:r>
                  <a:rPr lang="en-US" sz="1800" baseline="0"/>
                  <a:t> carbon</a:t>
                </a:r>
                <a:endParaRPr lang="en-US" sz="1800"/>
              </a:p>
            </c:rich>
          </c:tx>
          <c:layout>
            <c:manualLayout>
              <c:xMode val="edge"/>
              <c:yMode val="edge"/>
              <c:x val="2.5144220253718288E-2"/>
              <c:y val="0.33758057742782283"/>
            </c:manualLayout>
          </c:layout>
        </c:title>
        <c:numFmt formatCode="General" sourceLinked="1"/>
        <c:tickLblPos val="nextTo"/>
        <c:spPr>
          <a:ln w="31750">
            <a:solidFill>
              <a:schemeClr val="tx1"/>
            </a:solidFill>
          </a:ln>
        </c:spPr>
        <c:txPr>
          <a:bodyPr/>
          <a:lstStyle/>
          <a:p>
            <a:pPr>
              <a:defRPr sz="1400" b="1"/>
            </a:pPr>
            <a:endParaRPr lang="en-US"/>
          </a:p>
        </c:txPr>
        <c:crossAx val="112268800"/>
        <c:crosses val="autoZero"/>
        <c:crossBetween val="midCat"/>
      </c:valAx>
    </c:plotArea>
    <c:plotVisOnly val="1"/>
  </c:chart>
  <c:spPr>
    <a:ln>
      <a:solidFill>
        <a:schemeClr val="tx1"/>
      </a:solid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400"/>
            </a:pPr>
            <a:r>
              <a:rPr lang="en-US" sz="2400" dirty="0"/>
              <a:t>Relative soil nitrogen levels in control plots</a:t>
            </a:r>
          </a:p>
        </c:rich>
      </c:tx>
      <c:layout>
        <c:manualLayout>
          <c:xMode val="edge"/>
          <c:yMode val="edge"/>
          <c:x val="0.13675928679889227"/>
          <c:y val="2.1097046413502202E-2"/>
        </c:manualLayout>
      </c:layout>
    </c:title>
    <c:plotArea>
      <c:layout/>
      <c:scatterChart>
        <c:scatterStyle val="lineMarker"/>
        <c:ser>
          <c:idx val="0"/>
          <c:order val="0"/>
          <c:tx>
            <c:strRef>
              <c:f>nitrate!$J$1</c:f>
              <c:strCache>
                <c:ptCount val="1"/>
                <c:pt idx="0">
                  <c:v>nitrate abs@543</c:v>
                </c:pt>
              </c:strCache>
            </c:strRef>
          </c:tx>
          <c:spPr>
            <a:ln w="28575">
              <a:noFill/>
            </a:ln>
          </c:spPr>
          <c:marker>
            <c:symbol val="triangle"/>
            <c:size val="8"/>
            <c:spPr>
              <a:solidFill>
                <a:schemeClr val="accent2">
                  <a:lumMod val="75000"/>
                </a:schemeClr>
              </a:solidFill>
              <a:ln>
                <a:noFill/>
              </a:ln>
            </c:spPr>
          </c:marker>
          <c:trendline>
            <c:trendlineType val="linear"/>
          </c:trendline>
          <c:xVal>
            <c:numRef>
              <c:f>nitrate!$G$2:$G$16</c:f>
              <c:numCache>
                <c:formatCode>General</c:formatCode>
                <c:ptCount val="15"/>
                <c:pt idx="0">
                  <c:v>219</c:v>
                </c:pt>
                <c:pt idx="1">
                  <c:v>233</c:v>
                </c:pt>
                <c:pt idx="2">
                  <c:v>170</c:v>
                </c:pt>
                <c:pt idx="3">
                  <c:v>124</c:v>
                </c:pt>
                <c:pt idx="4">
                  <c:v>8</c:v>
                </c:pt>
                <c:pt idx="5">
                  <c:v>4</c:v>
                </c:pt>
                <c:pt idx="6">
                  <c:v>3</c:v>
                </c:pt>
                <c:pt idx="7">
                  <c:v>8</c:v>
                </c:pt>
                <c:pt idx="8">
                  <c:v>3</c:v>
                </c:pt>
                <c:pt idx="9">
                  <c:v>6</c:v>
                </c:pt>
                <c:pt idx="10">
                  <c:v>1</c:v>
                </c:pt>
                <c:pt idx="11">
                  <c:v>27</c:v>
                </c:pt>
                <c:pt idx="12">
                  <c:v>47</c:v>
                </c:pt>
                <c:pt idx="13">
                  <c:v>19</c:v>
                </c:pt>
                <c:pt idx="14">
                  <c:v>38</c:v>
                </c:pt>
              </c:numCache>
            </c:numRef>
          </c:xVal>
          <c:yVal>
            <c:numRef>
              <c:f>nitrate!$J$2:$J$16</c:f>
              <c:numCache>
                <c:formatCode>General</c:formatCode>
                <c:ptCount val="15"/>
                <c:pt idx="0">
                  <c:v>6.3199999999999978E-2</c:v>
                </c:pt>
                <c:pt idx="1">
                  <c:v>6.3E-2</c:v>
                </c:pt>
                <c:pt idx="2">
                  <c:v>0.11649999999999994</c:v>
                </c:pt>
                <c:pt idx="3">
                  <c:v>0.10020000000000008</c:v>
                </c:pt>
                <c:pt idx="4">
                  <c:v>7.1277000000000007E-2</c:v>
                </c:pt>
                <c:pt idx="5">
                  <c:v>6.4400000000000082E-2</c:v>
                </c:pt>
                <c:pt idx="6">
                  <c:v>6.5000000000000002E-2</c:v>
                </c:pt>
                <c:pt idx="7">
                  <c:v>1.969999999999994E-2</c:v>
                </c:pt>
                <c:pt idx="8">
                  <c:v>5.5600000000000011E-2</c:v>
                </c:pt>
                <c:pt idx="9">
                  <c:v>5.7311000000000077E-2</c:v>
                </c:pt>
                <c:pt idx="10">
                  <c:v>3.839999999999999E-2</c:v>
                </c:pt>
                <c:pt idx="11">
                  <c:v>5.6099999999999997E-2</c:v>
                </c:pt>
                <c:pt idx="12">
                  <c:v>5.8800000000000012E-2</c:v>
                </c:pt>
                <c:pt idx="13">
                  <c:v>7.4200000000000002E-2</c:v>
                </c:pt>
                <c:pt idx="14">
                  <c:v>7.6300000000000034E-2</c:v>
                </c:pt>
              </c:numCache>
            </c:numRef>
          </c:yVal>
        </c:ser>
        <c:axId val="112431872"/>
        <c:axId val="112434176"/>
      </c:scatterChart>
      <c:valAx>
        <c:axId val="112431872"/>
        <c:scaling>
          <c:orientation val="minMax"/>
        </c:scaling>
        <c:axPos val="b"/>
        <c:title>
          <c:tx>
            <c:rich>
              <a:bodyPr/>
              <a:lstStyle/>
              <a:p>
                <a:pPr>
                  <a:defRPr sz="1800"/>
                </a:pPr>
                <a:r>
                  <a:rPr lang="en-US" sz="1800"/>
                  <a:t>Number of buckthorn in plot</a:t>
                </a:r>
              </a:p>
            </c:rich>
          </c:tx>
          <c:layout>
            <c:manualLayout>
              <c:xMode val="edge"/>
              <c:yMode val="edge"/>
              <c:x val="0.30982879625136611"/>
              <c:y val="0.87189123831431814"/>
            </c:manualLayout>
          </c:layout>
        </c:title>
        <c:numFmt formatCode="General" sourceLinked="1"/>
        <c:tickLblPos val="nextTo"/>
        <c:spPr>
          <a:ln w="31750">
            <a:solidFill>
              <a:schemeClr val="tx1"/>
            </a:solidFill>
          </a:ln>
        </c:spPr>
        <c:txPr>
          <a:bodyPr/>
          <a:lstStyle/>
          <a:p>
            <a:pPr>
              <a:defRPr sz="1400" b="1"/>
            </a:pPr>
            <a:endParaRPr lang="en-US"/>
          </a:p>
        </c:txPr>
        <c:crossAx val="112434176"/>
        <c:crosses val="autoZero"/>
        <c:crossBetween val="midCat"/>
      </c:valAx>
      <c:valAx>
        <c:axId val="112434176"/>
        <c:scaling>
          <c:orientation val="minMax"/>
        </c:scaling>
        <c:axPos val="l"/>
        <c:title>
          <c:tx>
            <c:rich>
              <a:bodyPr rot="-5400000" vert="horz"/>
              <a:lstStyle/>
              <a:p>
                <a:pPr>
                  <a:defRPr sz="1800"/>
                </a:pPr>
                <a:r>
                  <a:rPr lang="en-US" sz="1800"/>
                  <a:t>Absorbance</a:t>
                </a:r>
                <a:r>
                  <a:rPr lang="en-US" sz="1800" baseline="0"/>
                  <a:t> at 543nm</a:t>
                </a:r>
                <a:endParaRPr lang="en-US" sz="1800"/>
              </a:p>
            </c:rich>
          </c:tx>
          <c:layout>
            <c:manualLayout>
              <c:xMode val="edge"/>
              <c:yMode val="edge"/>
              <c:x val="2.2926229965935109E-2"/>
              <c:y val="0.21733109750170146"/>
            </c:manualLayout>
          </c:layout>
        </c:title>
        <c:numFmt formatCode="General" sourceLinked="1"/>
        <c:tickLblPos val="nextTo"/>
        <c:spPr>
          <a:ln w="31750">
            <a:solidFill>
              <a:schemeClr val="tx1"/>
            </a:solidFill>
          </a:ln>
        </c:spPr>
        <c:txPr>
          <a:bodyPr/>
          <a:lstStyle/>
          <a:p>
            <a:pPr>
              <a:defRPr sz="1400" b="1"/>
            </a:pPr>
            <a:endParaRPr lang="en-US"/>
          </a:p>
        </c:txPr>
        <c:crossAx val="112431872"/>
        <c:crosses val="autoZero"/>
        <c:crossBetween val="midCat"/>
      </c:valAx>
    </c:plotArea>
    <c:plotVisOnly val="1"/>
  </c:chart>
  <c:spPr>
    <a:ln>
      <a:solidFill>
        <a:schemeClr val="tx1"/>
      </a:solid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400"/>
            </a:pPr>
            <a:r>
              <a:rPr lang="en-US" sz="2400"/>
              <a:t>Relative</a:t>
            </a:r>
            <a:r>
              <a:rPr lang="en-US" sz="2400" baseline="0"/>
              <a:t> s</a:t>
            </a:r>
            <a:r>
              <a:rPr lang="en-US" sz="2400"/>
              <a:t>oil phosphorus levels in control plots</a:t>
            </a:r>
          </a:p>
        </c:rich>
      </c:tx>
      <c:layout>
        <c:manualLayout>
          <c:xMode val="edge"/>
          <c:yMode val="edge"/>
          <c:x val="0.18427777777777779"/>
          <c:y val="2.7777777777778043E-2"/>
        </c:manualLayout>
      </c:layout>
    </c:title>
    <c:plotArea>
      <c:layout/>
      <c:scatterChart>
        <c:scatterStyle val="lineMarker"/>
        <c:ser>
          <c:idx val="0"/>
          <c:order val="0"/>
          <c:tx>
            <c:strRef>
              <c:f>'converted MCP tests'!$D$1</c:f>
              <c:strCache>
                <c:ptCount val="1"/>
                <c:pt idx="0">
                  <c:v>Phos 620nm</c:v>
                </c:pt>
              </c:strCache>
            </c:strRef>
          </c:tx>
          <c:spPr>
            <a:ln w="28575">
              <a:noFill/>
            </a:ln>
          </c:spPr>
          <c:marker>
            <c:symbol val="diamond"/>
            <c:size val="8"/>
            <c:spPr>
              <a:solidFill>
                <a:srgbClr val="FF0000"/>
              </a:solidFill>
              <a:ln>
                <a:noFill/>
              </a:ln>
            </c:spPr>
          </c:marker>
          <c:trendline>
            <c:trendlineType val="linear"/>
          </c:trendline>
          <c:xVal>
            <c:numRef>
              <c:f>'converted MCP tests'!$C$2:$C$16</c:f>
              <c:numCache>
                <c:formatCode>General</c:formatCode>
                <c:ptCount val="15"/>
                <c:pt idx="0">
                  <c:v>219</c:v>
                </c:pt>
                <c:pt idx="1">
                  <c:v>233</c:v>
                </c:pt>
                <c:pt idx="2">
                  <c:v>170</c:v>
                </c:pt>
                <c:pt idx="3">
                  <c:v>124</c:v>
                </c:pt>
                <c:pt idx="4">
                  <c:v>8</c:v>
                </c:pt>
                <c:pt idx="5">
                  <c:v>4</c:v>
                </c:pt>
                <c:pt idx="6">
                  <c:v>3</c:v>
                </c:pt>
                <c:pt idx="7">
                  <c:v>8</c:v>
                </c:pt>
                <c:pt idx="8">
                  <c:v>3</c:v>
                </c:pt>
                <c:pt idx="9">
                  <c:v>6</c:v>
                </c:pt>
                <c:pt idx="10">
                  <c:v>1</c:v>
                </c:pt>
                <c:pt idx="11">
                  <c:v>27</c:v>
                </c:pt>
                <c:pt idx="12">
                  <c:v>47</c:v>
                </c:pt>
                <c:pt idx="13">
                  <c:v>19</c:v>
                </c:pt>
                <c:pt idx="14">
                  <c:v>38</c:v>
                </c:pt>
              </c:numCache>
            </c:numRef>
          </c:xVal>
          <c:yVal>
            <c:numRef>
              <c:f>'converted MCP tests'!$D$2:$D$16</c:f>
              <c:numCache>
                <c:formatCode>General</c:formatCode>
                <c:ptCount val="15"/>
                <c:pt idx="0">
                  <c:v>1.1359999999999986</c:v>
                </c:pt>
                <c:pt idx="1">
                  <c:v>2.665</c:v>
                </c:pt>
                <c:pt idx="2">
                  <c:v>1.4689999999999988</c:v>
                </c:pt>
                <c:pt idx="3">
                  <c:v>1.526</c:v>
                </c:pt>
                <c:pt idx="4">
                  <c:v>2.1819999999999999</c:v>
                </c:pt>
                <c:pt idx="5">
                  <c:v>3.1040000000000001</c:v>
                </c:pt>
                <c:pt idx="6">
                  <c:v>2.9739999999999998</c:v>
                </c:pt>
                <c:pt idx="7">
                  <c:v>2.7800000000000002</c:v>
                </c:pt>
                <c:pt idx="8">
                  <c:v>2.2309999999999999</c:v>
                </c:pt>
                <c:pt idx="9">
                  <c:v>2.6709999999999998</c:v>
                </c:pt>
                <c:pt idx="10">
                  <c:v>2.62</c:v>
                </c:pt>
                <c:pt idx="11">
                  <c:v>2.5489999999999999</c:v>
                </c:pt>
                <c:pt idx="12">
                  <c:v>3.12</c:v>
                </c:pt>
                <c:pt idx="13">
                  <c:v>2.3039999999999998</c:v>
                </c:pt>
                <c:pt idx="14">
                  <c:v>3.0359999999999987</c:v>
                </c:pt>
              </c:numCache>
            </c:numRef>
          </c:yVal>
        </c:ser>
        <c:axId val="112446848"/>
        <c:axId val="112723456"/>
      </c:scatterChart>
      <c:valAx>
        <c:axId val="112446848"/>
        <c:scaling>
          <c:orientation val="minMax"/>
        </c:scaling>
        <c:axPos val="b"/>
        <c:title>
          <c:tx>
            <c:rich>
              <a:bodyPr/>
              <a:lstStyle/>
              <a:p>
                <a:pPr>
                  <a:defRPr sz="1800"/>
                </a:pPr>
                <a:r>
                  <a:rPr lang="en-US" sz="1800"/>
                  <a:t>Number of buckthorn in plot</a:t>
                </a:r>
              </a:p>
            </c:rich>
          </c:tx>
          <c:layout>
            <c:manualLayout>
              <c:xMode val="edge"/>
              <c:yMode val="edge"/>
              <c:x val="0.32898719577280966"/>
              <c:y val="0.86069483568075666"/>
            </c:manualLayout>
          </c:layout>
        </c:title>
        <c:numFmt formatCode="General" sourceLinked="1"/>
        <c:tickLblPos val="nextTo"/>
        <c:spPr>
          <a:ln w="31750">
            <a:solidFill>
              <a:schemeClr val="tx1"/>
            </a:solidFill>
          </a:ln>
        </c:spPr>
        <c:txPr>
          <a:bodyPr/>
          <a:lstStyle/>
          <a:p>
            <a:pPr>
              <a:defRPr sz="1400" b="1"/>
            </a:pPr>
            <a:endParaRPr lang="en-US"/>
          </a:p>
        </c:txPr>
        <c:crossAx val="112723456"/>
        <c:crosses val="autoZero"/>
        <c:crossBetween val="midCat"/>
      </c:valAx>
      <c:valAx>
        <c:axId val="112723456"/>
        <c:scaling>
          <c:orientation val="minMax"/>
        </c:scaling>
        <c:axPos val="l"/>
        <c:title>
          <c:tx>
            <c:rich>
              <a:bodyPr rot="-5400000" vert="horz"/>
              <a:lstStyle/>
              <a:p>
                <a:pPr>
                  <a:defRPr sz="1800"/>
                </a:pPr>
                <a:r>
                  <a:rPr lang="en-US" sz="1800"/>
                  <a:t>Absorbance</a:t>
                </a:r>
                <a:r>
                  <a:rPr lang="en-US" sz="1800" baseline="0"/>
                  <a:t> at 620nm</a:t>
                </a:r>
                <a:endParaRPr lang="en-US" sz="1800"/>
              </a:p>
            </c:rich>
          </c:tx>
          <c:layout>
            <c:manualLayout>
              <c:xMode val="edge"/>
              <c:yMode val="edge"/>
              <c:x val="2.2975995188101568E-2"/>
              <c:y val="0.22246549042480837"/>
            </c:manualLayout>
          </c:layout>
        </c:title>
        <c:numFmt formatCode="General" sourceLinked="1"/>
        <c:tickLblPos val="nextTo"/>
        <c:spPr>
          <a:ln w="31750">
            <a:solidFill>
              <a:sysClr val="windowText" lastClr="000000"/>
            </a:solidFill>
          </a:ln>
        </c:spPr>
        <c:txPr>
          <a:bodyPr/>
          <a:lstStyle/>
          <a:p>
            <a:pPr>
              <a:defRPr sz="1400" b="1"/>
            </a:pPr>
            <a:endParaRPr lang="en-US"/>
          </a:p>
        </c:txPr>
        <c:crossAx val="112446848"/>
        <c:crosses val="autoZero"/>
        <c:crossBetween val="midCat"/>
      </c:valAx>
    </c:plotArea>
    <c:plotVisOnly val="1"/>
  </c:chart>
  <c:spPr>
    <a:ln>
      <a:solidFill>
        <a:schemeClr val="tx1"/>
      </a:solid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757436051454013"/>
          <c:y val="6.5229316211362243E-2"/>
          <c:w val="0.67619586266591214"/>
          <c:h val="0.72265964344528111"/>
        </c:manualLayout>
      </c:layout>
      <c:barChart>
        <c:barDir val="col"/>
        <c:grouping val="clustered"/>
        <c:ser>
          <c:idx val="0"/>
          <c:order val="0"/>
          <c:spPr>
            <a:solidFill>
              <a:srgbClr val="FF0000"/>
            </a:solidFill>
            <a:ln>
              <a:noFill/>
            </a:ln>
          </c:spPr>
          <c:errBars>
            <c:errBarType val="both"/>
            <c:errValType val="cust"/>
            <c:plus>
              <c:numRef>
                <c:f>'converted MCP tests'!$E$43:$F$43</c:f>
                <c:numCache>
                  <c:formatCode>General</c:formatCode>
                  <c:ptCount val="2"/>
                  <c:pt idx="0">
                    <c:v>0.7334465215678645</c:v>
                  </c:pt>
                  <c:pt idx="1">
                    <c:v>0.66657182658735581</c:v>
                  </c:pt>
                </c:numCache>
              </c:numRef>
            </c:plus>
            <c:minus>
              <c:numRef>
                <c:f>'converted MCP tests'!$E$43:$F$43</c:f>
                <c:numCache>
                  <c:formatCode>General</c:formatCode>
                  <c:ptCount val="2"/>
                  <c:pt idx="0">
                    <c:v>0.7334465215678645</c:v>
                  </c:pt>
                  <c:pt idx="1">
                    <c:v>0.66657182658735581</c:v>
                  </c:pt>
                </c:numCache>
              </c:numRef>
            </c:minus>
          </c:errBars>
          <c:cat>
            <c:strRef>
              <c:f>'converted MCP tests'!$E$41:$F$41</c:f>
              <c:strCache>
                <c:ptCount val="2"/>
                <c:pt idx="0">
                  <c:v>Treatment</c:v>
                </c:pt>
                <c:pt idx="1">
                  <c:v>Control</c:v>
                </c:pt>
              </c:strCache>
            </c:strRef>
          </c:cat>
          <c:val>
            <c:numRef>
              <c:f>'converted MCP tests'!$E$42:$F$42</c:f>
              <c:numCache>
                <c:formatCode>General</c:formatCode>
                <c:ptCount val="2"/>
                <c:pt idx="0">
                  <c:v>1.5113999999999939</c:v>
                </c:pt>
                <c:pt idx="1">
                  <c:v>1.6990000000000001</c:v>
                </c:pt>
              </c:numCache>
            </c:numRef>
          </c:val>
        </c:ser>
        <c:axId val="114570752"/>
        <c:axId val="114572672"/>
      </c:barChart>
      <c:catAx>
        <c:axId val="114570752"/>
        <c:scaling>
          <c:orientation val="minMax"/>
        </c:scaling>
        <c:axPos val="b"/>
        <c:title>
          <c:tx>
            <c:rich>
              <a:bodyPr/>
              <a:lstStyle/>
              <a:p>
                <a:pPr>
                  <a:defRPr sz="1400"/>
                </a:pPr>
                <a:r>
                  <a:rPr lang="en-US" sz="1400"/>
                  <a:t>Phosphorus</a:t>
                </a:r>
              </a:p>
            </c:rich>
          </c:tx>
          <c:layout>
            <c:manualLayout>
              <c:xMode val="edge"/>
              <c:yMode val="edge"/>
              <c:x val="0.41378608923884613"/>
              <c:y val="0.8793416447944018"/>
            </c:manualLayout>
          </c:layout>
        </c:title>
        <c:tickLblPos val="nextTo"/>
        <c:spPr>
          <a:ln w="19050">
            <a:solidFill>
              <a:sysClr val="windowText" lastClr="000000"/>
            </a:solidFill>
          </a:ln>
        </c:spPr>
        <c:txPr>
          <a:bodyPr/>
          <a:lstStyle/>
          <a:p>
            <a:pPr>
              <a:defRPr sz="1100" b="1"/>
            </a:pPr>
            <a:endParaRPr lang="en-US"/>
          </a:p>
        </c:txPr>
        <c:crossAx val="114572672"/>
        <c:crosses val="autoZero"/>
        <c:auto val="1"/>
        <c:lblAlgn val="ctr"/>
        <c:lblOffset val="100"/>
      </c:catAx>
      <c:valAx>
        <c:axId val="114572672"/>
        <c:scaling>
          <c:orientation val="minMax"/>
        </c:scaling>
        <c:axPos val="l"/>
        <c:title>
          <c:tx>
            <c:rich>
              <a:bodyPr/>
              <a:lstStyle/>
              <a:p>
                <a:pPr>
                  <a:defRPr sz="1400"/>
                </a:pPr>
                <a:r>
                  <a:rPr lang="en-US" sz="1400"/>
                  <a:t>Absorbance</a:t>
                </a:r>
                <a:r>
                  <a:rPr lang="en-US" sz="1400" baseline="0"/>
                  <a:t> at 620nm</a:t>
                </a:r>
                <a:endParaRPr lang="en-US" sz="1400"/>
              </a:p>
            </c:rich>
          </c:tx>
          <c:layout>
            <c:manualLayout>
              <c:xMode val="edge"/>
              <c:yMode val="edge"/>
              <c:x val="7.961122228907809E-2"/>
              <c:y val="0.1492704227130062"/>
            </c:manualLayout>
          </c:layout>
        </c:title>
        <c:numFmt formatCode="General" sourceLinked="1"/>
        <c:tickLblPos val="nextTo"/>
        <c:spPr>
          <a:ln w="19050">
            <a:solidFill>
              <a:sysClr val="windowText" lastClr="000000"/>
            </a:solidFill>
          </a:ln>
        </c:spPr>
        <c:txPr>
          <a:bodyPr/>
          <a:lstStyle/>
          <a:p>
            <a:pPr>
              <a:defRPr sz="1200" b="1"/>
            </a:pPr>
            <a:endParaRPr lang="en-US"/>
          </a:p>
        </c:txPr>
        <c:crossAx val="114570752"/>
        <c:crosses val="autoZero"/>
        <c:crossBetween val="between"/>
      </c:valAx>
    </c:plotArea>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spPr>
            <a:solidFill>
              <a:srgbClr val="1F497D">
                <a:lumMod val="60000"/>
                <a:lumOff val="40000"/>
              </a:srgbClr>
            </a:solidFill>
          </c:spPr>
          <c:errBars>
            <c:errBarType val="both"/>
            <c:errValType val="cust"/>
            <c:plus>
              <c:numRef>
                <c:f>'converted MCP tests'!$M$43:$N$43</c:f>
                <c:numCache>
                  <c:formatCode>General</c:formatCode>
                  <c:ptCount val="2"/>
                  <c:pt idx="0">
                    <c:v>3.54</c:v>
                  </c:pt>
                  <c:pt idx="1">
                    <c:v>1.5</c:v>
                  </c:pt>
                </c:numCache>
              </c:numRef>
            </c:plus>
            <c:minus>
              <c:numRef>
                <c:f>'converted MCP tests'!$M$43:$N$43</c:f>
                <c:numCache>
                  <c:formatCode>General</c:formatCode>
                  <c:ptCount val="2"/>
                  <c:pt idx="0">
                    <c:v>3.54</c:v>
                  </c:pt>
                  <c:pt idx="1">
                    <c:v>1.5</c:v>
                  </c:pt>
                </c:numCache>
              </c:numRef>
            </c:minus>
          </c:errBars>
          <c:cat>
            <c:strRef>
              <c:f>'converted MCP tests'!$M$41:$N$41</c:f>
              <c:strCache>
                <c:ptCount val="2"/>
                <c:pt idx="0">
                  <c:v>Treatment</c:v>
                </c:pt>
                <c:pt idx="1">
                  <c:v>Control</c:v>
                </c:pt>
              </c:strCache>
            </c:strRef>
          </c:cat>
          <c:val>
            <c:numRef>
              <c:f>'converted MCP tests'!$M$42:$N$42</c:f>
              <c:numCache>
                <c:formatCode>General</c:formatCode>
                <c:ptCount val="2"/>
                <c:pt idx="0">
                  <c:v>22.2</c:v>
                </c:pt>
                <c:pt idx="1">
                  <c:v>21.2</c:v>
                </c:pt>
              </c:numCache>
            </c:numRef>
          </c:val>
        </c:ser>
        <c:axId val="114584576"/>
        <c:axId val="95966336"/>
      </c:barChart>
      <c:catAx>
        <c:axId val="114584576"/>
        <c:scaling>
          <c:orientation val="minMax"/>
        </c:scaling>
        <c:axPos val="b"/>
        <c:title>
          <c:tx>
            <c:rich>
              <a:bodyPr/>
              <a:lstStyle/>
              <a:p>
                <a:pPr>
                  <a:defRPr sz="1400"/>
                </a:pPr>
                <a:r>
                  <a:rPr lang="en-US" sz="1400"/>
                  <a:t>Water</a:t>
                </a:r>
              </a:p>
            </c:rich>
          </c:tx>
          <c:layout/>
        </c:title>
        <c:tickLblPos val="nextTo"/>
        <c:spPr>
          <a:ln w="19050">
            <a:solidFill>
              <a:sysClr val="windowText" lastClr="000000"/>
            </a:solidFill>
          </a:ln>
        </c:spPr>
        <c:txPr>
          <a:bodyPr/>
          <a:lstStyle/>
          <a:p>
            <a:pPr>
              <a:defRPr sz="1100" b="1"/>
            </a:pPr>
            <a:endParaRPr lang="en-US"/>
          </a:p>
        </c:txPr>
        <c:crossAx val="95966336"/>
        <c:crosses val="autoZero"/>
        <c:auto val="1"/>
        <c:lblAlgn val="ctr"/>
        <c:lblOffset val="100"/>
      </c:catAx>
      <c:valAx>
        <c:axId val="95966336"/>
        <c:scaling>
          <c:orientation val="minMax"/>
          <c:max val="26"/>
          <c:min val="18"/>
        </c:scaling>
        <c:axPos val="l"/>
        <c:title>
          <c:tx>
            <c:rich>
              <a:bodyPr rot="-5400000" vert="horz"/>
              <a:lstStyle/>
              <a:p>
                <a:pPr>
                  <a:defRPr sz="1400"/>
                </a:pPr>
                <a:r>
                  <a:rPr lang="en-US" sz="1400"/>
                  <a:t>% water</a:t>
                </a:r>
              </a:p>
            </c:rich>
          </c:tx>
          <c:layout>
            <c:manualLayout>
              <c:xMode val="edge"/>
              <c:yMode val="edge"/>
              <c:x val="7.58807588075881E-2"/>
              <c:y val="0.26494969378827682"/>
            </c:manualLayout>
          </c:layout>
        </c:title>
        <c:numFmt formatCode="General" sourceLinked="1"/>
        <c:tickLblPos val="nextTo"/>
        <c:spPr>
          <a:ln w="19050">
            <a:solidFill>
              <a:sysClr val="windowText" lastClr="000000"/>
            </a:solidFill>
          </a:ln>
        </c:spPr>
        <c:txPr>
          <a:bodyPr/>
          <a:lstStyle/>
          <a:p>
            <a:pPr>
              <a:defRPr sz="1200" b="1"/>
            </a:pPr>
            <a:endParaRPr lang="en-US"/>
          </a:p>
        </c:txPr>
        <c:crossAx val="114584576"/>
        <c:crosses val="autoZero"/>
        <c:crossBetween val="between"/>
        <c:majorUnit val="2"/>
        <c:minorUnit val="2"/>
      </c:valAx>
    </c:plotArea>
    <c:plotVisOnly val="1"/>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36862860892388538"/>
          <c:y val="9.7164714166826732E-2"/>
          <c:w val="0.63137139107611562"/>
          <c:h val="0.71496959221560763"/>
        </c:manualLayout>
      </c:layout>
      <c:barChart>
        <c:barDir val="col"/>
        <c:grouping val="clustered"/>
        <c:ser>
          <c:idx val="0"/>
          <c:order val="0"/>
          <c:spPr>
            <a:solidFill>
              <a:schemeClr val="tx1">
                <a:lumMod val="75000"/>
                <a:lumOff val="25000"/>
              </a:schemeClr>
            </a:solidFill>
          </c:spPr>
          <c:errBars>
            <c:errBarType val="both"/>
            <c:errValType val="cust"/>
            <c:plus>
              <c:numRef>
                <c:f>'converted MCP tests'!$Y$43:$Z$43</c:f>
                <c:numCache>
                  <c:formatCode>General</c:formatCode>
                  <c:ptCount val="2"/>
                  <c:pt idx="0">
                    <c:v>2.98</c:v>
                  </c:pt>
                  <c:pt idx="1">
                    <c:v>1.31</c:v>
                  </c:pt>
                </c:numCache>
              </c:numRef>
            </c:plus>
            <c:minus>
              <c:numRef>
                <c:f>'converted MCP tests'!$Y$43:$Z$43</c:f>
                <c:numCache>
                  <c:formatCode>General</c:formatCode>
                  <c:ptCount val="2"/>
                  <c:pt idx="0">
                    <c:v>2.98</c:v>
                  </c:pt>
                  <c:pt idx="1">
                    <c:v>1.31</c:v>
                  </c:pt>
                </c:numCache>
              </c:numRef>
            </c:minus>
          </c:errBars>
          <c:cat>
            <c:strRef>
              <c:f>'converted MCP tests'!$Y$41:$Z$41</c:f>
              <c:strCache>
                <c:ptCount val="2"/>
                <c:pt idx="0">
                  <c:v>Treatment</c:v>
                </c:pt>
                <c:pt idx="1">
                  <c:v>Control</c:v>
                </c:pt>
              </c:strCache>
            </c:strRef>
          </c:cat>
          <c:val>
            <c:numRef>
              <c:f>'converted MCP tests'!$Y$42:$Z$42</c:f>
              <c:numCache>
                <c:formatCode>General</c:formatCode>
                <c:ptCount val="2"/>
                <c:pt idx="0">
                  <c:v>8.4700000000000006</c:v>
                </c:pt>
                <c:pt idx="1">
                  <c:v>8.39</c:v>
                </c:pt>
              </c:numCache>
            </c:numRef>
          </c:val>
        </c:ser>
        <c:axId val="95990528"/>
        <c:axId val="95992448"/>
      </c:barChart>
      <c:catAx>
        <c:axId val="95990528"/>
        <c:scaling>
          <c:orientation val="minMax"/>
        </c:scaling>
        <c:axPos val="b"/>
        <c:title>
          <c:tx>
            <c:rich>
              <a:bodyPr/>
              <a:lstStyle/>
              <a:p>
                <a:pPr>
                  <a:defRPr sz="1400"/>
                </a:pPr>
                <a:r>
                  <a:rPr lang="en-US" sz="1400"/>
                  <a:t>Carbon</a:t>
                </a:r>
              </a:p>
            </c:rich>
          </c:tx>
          <c:layout/>
        </c:title>
        <c:tickLblPos val="nextTo"/>
        <c:spPr>
          <a:ln w="19050">
            <a:solidFill>
              <a:sysClr val="windowText" lastClr="000000"/>
            </a:solidFill>
          </a:ln>
        </c:spPr>
        <c:txPr>
          <a:bodyPr/>
          <a:lstStyle/>
          <a:p>
            <a:pPr>
              <a:defRPr sz="1100" b="1"/>
            </a:pPr>
            <a:endParaRPr lang="en-US"/>
          </a:p>
        </c:txPr>
        <c:crossAx val="95992448"/>
        <c:crosses val="autoZero"/>
        <c:auto val="1"/>
        <c:lblAlgn val="ctr"/>
        <c:lblOffset val="100"/>
      </c:catAx>
      <c:valAx>
        <c:axId val="95992448"/>
        <c:scaling>
          <c:orientation val="minMax"/>
          <c:min val="4"/>
        </c:scaling>
        <c:axPos val="l"/>
        <c:title>
          <c:tx>
            <c:rich>
              <a:bodyPr rot="-5400000" vert="horz"/>
              <a:lstStyle/>
              <a:p>
                <a:pPr>
                  <a:defRPr sz="1400"/>
                </a:pPr>
                <a:r>
                  <a:rPr lang="en-US" sz="1400"/>
                  <a:t>%</a:t>
                </a:r>
                <a:r>
                  <a:rPr lang="en-US" sz="1400" baseline="0"/>
                  <a:t> carbon</a:t>
                </a:r>
                <a:endParaRPr lang="en-US" sz="1400"/>
              </a:p>
            </c:rich>
          </c:tx>
          <c:layout>
            <c:manualLayout>
              <c:xMode val="edge"/>
              <c:yMode val="edge"/>
              <c:x val="0.16995569065482941"/>
              <c:y val="0.26221407809933028"/>
            </c:manualLayout>
          </c:layout>
        </c:title>
        <c:numFmt formatCode="General" sourceLinked="1"/>
        <c:tickLblPos val="nextTo"/>
        <c:spPr>
          <a:ln w="19050">
            <a:solidFill>
              <a:schemeClr val="tx1"/>
            </a:solidFill>
          </a:ln>
        </c:spPr>
        <c:txPr>
          <a:bodyPr/>
          <a:lstStyle/>
          <a:p>
            <a:pPr>
              <a:defRPr sz="1200" b="1"/>
            </a:pPr>
            <a:endParaRPr lang="en-US"/>
          </a:p>
        </c:txPr>
        <c:crossAx val="95990528"/>
        <c:crosses val="autoZero"/>
        <c:crossBetween val="between"/>
      </c:valAx>
    </c:plotArea>
    <c:plotVisOnly val="1"/>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spPr>
            <a:solidFill>
              <a:schemeClr val="accent2">
                <a:lumMod val="75000"/>
              </a:schemeClr>
            </a:solidFill>
          </c:spPr>
          <c:errBars>
            <c:errBarType val="both"/>
            <c:errValType val="cust"/>
            <c:plus>
              <c:numRef>
                <c:f>'converted MCP tests'!$AD$43:$AE$43</c:f>
                <c:numCache>
                  <c:formatCode>General</c:formatCode>
                  <c:ptCount val="2"/>
                  <c:pt idx="0">
                    <c:v>2.424283399274927E-2</c:v>
                  </c:pt>
                  <c:pt idx="1">
                    <c:v>2.6959398484882276E-2</c:v>
                  </c:pt>
                </c:numCache>
              </c:numRef>
            </c:plus>
            <c:minus>
              <c:numRef>
                <c:f>'converted MCP tests'!$AD$43:$AE$43</c:f>
                <c:numCache>
                  <c:formatCode>General</c:formatCode>
                  <c:ptCount val="2"/>
                  <c:pt idx="0">
                    <c:v>2.424283399274927E-2</c:v>
                  </c:pt>
                  <c:pt idx="1">
                    <c:v>2.6959398484882276E-2</c:v>
                  </c:pt>
                </c:numCache>
              </c:numRef>
            </c:minus>
          </c:errBars>
          <c:cat>
            <c:strRef>
              <c:f>'converted MCP tests'!$AD$41:$AE$41</c:f>
              <c:strCache>
                <c:ptCount val="2"/>
                <c:pt idx="0">
                  <c:v>Treatment</c:v>
                </c:pt>
                <c:pt idx="1">
                  <c:v>Control</c:v>
                </c:pt>
              </c:strCache>
            </c:strRef>
          </c:cat>
          <c:val>
            <c:numRef>
              <c:f>'converted MCP tests'!$AD$42:$AE$42</c:f>
              <c:numCache>
                <c:formatCode>General</c:formatCode>
                <c:ptCount val="2"/>
                <c:pt idx="0">
                  <c:v>9.3800000000000244E-2</c:v>
                </c:pt>
                <c:pt idx="1">
                  <c:v>8.5725000000000579E-2</c:v>
                </c:pt>
              </c:numCache>
            </c:numRef>
          </c:val>
        </c:ser>
        <c:axId val="114603136"/>
        <c:axId val="72905088"/>
      </c:barChart>
      <c:catAx>
        <c:axId val="114603136"/>
        <c:scaling>
          <c:orientation val="minMax"/>
        </c:scaling>
        <c:axPos val="b"/>
        <c:title>
          <c:tx>
            <c:rich>
              <a:bodyPr/>
              <a:lstStyle/>
              <a:p>
                <a:pPr>
                  <a:defRPr sz="1400"/>
                </a:pPr>
                <a:r>
                  <a:rPr lang="en-US" sz="1400"/>
                  <a:t>Nitrogen</a:t>
                </a:r>
              </a:p>
            </c:rich>
          </c:tx>
          <c:layout/>
        </c:title>
        <c:tickLblPos val="nextTo"/>
        <c:spPr>
          <a:ln w="19050">
            <a:solidFill>
              <a:sysClr val="windowText" lastClr="000000"/>
            </a:solidFill>
          </a:ln>
        </c:spPr>
        <c:txPr>
          <a:bodyPr/>
          <a:lstStyle/>
          <a:p>
            <a:pPr>
              <a:defRPr sz="1100" b="1"/>
            </a:pPr>
            <a:endParaRPr lang="en-US"/>
          </a:p>
        </c:txPr>
        <c:crossAx val="72905088"/>
        <c:crosses val="autoZero"/>
        <c:auto val="1"/>
        <c:lblAlgn val="ctr"/>
        <c:lblOffset val="100"/>
      </c:catAx>
      <c:valAx>
        <c:axId val="72905088"/>
        <c:scaling>
          <c:orientation val="minMax"/>
        </c:scaling>
        <c:axPos val="l"/>
        <c:title>
          <c:tx>
            <c:rich>
              <a:bodyPr rot="-5400000" vert="horz"/>
              <a:lstStyle/>
              <a:p>
                <a:pPr>
                  <a:defRPr sz="1400"/>
                </a:pPr>
                <a:r>
                  <a:rPr lang="en-US" sz="1400"/>
                  <a:t>Absorbance</a:t>
                </a:r>
                <a:r>
                  <a:rPr lang="en-US" sz="1400" baseline="0"/>
                  <a:t> at 543nm</a:t>
                </a:r>
                <a:endParaRPr lang="en-US" sz="1400"/>
              </a:p>
            </c:rich>
          </c:tx>
          <c:layout>
            <c:manualLayout>
              <c:xMode val="edge"/>
              <c:yMode val="edge"/>
              <c:x val="5.7219539346317884E-2"/>
              <c:y val="0.13087471602514544"/>
            </c:manualLayout>
          </c:layout>
        </c:title>
        <c:numFmt formatCode="General" sourceLinked="1"/>
        <c:tickLblPos val="nextTo"/>
        <c:spPr>
          <a:ln w="19050">
            <a:solidFill>
              <a:sysClr val="windowText" lastClr="000000"/>
            </a:solidFill>
          </a:ln>
        </c:spPr>
        <c:txPr>
          <a:bodyPr/>
          <a:lstStyle/>
          <a:p>
            <a:pPr>
              <a:defRPr sz="1200" b="1"/>
            </a:pPr>
            <a:endParaRPr lang="en-US"/>
          </a:p>
        </c:txPr>
        <c:crossAx val="114603136"/>
        <c:crosses val="autoZero"/>
        <c:crossBetween val="between"/>
      </c:valAx>
    </c:plotArea>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3"/>
            <a:ext cx="373075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2BE33-0B97-48F1-A9DC-45D43567EC0A}"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2BE33-0B97-48F1-A9DC-45D43567EC0A}"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757686"/>
            <a:ext cx="987552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757686"/>
            <a:ext cx="2889504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2BE33-0B97-48F1-A9DC-45D43567EC0A}"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2BE33-0B97-48F1-A9DC-45D43567EC0A}"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8602966"/>
            <a:ext cx="3730752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2BE33-0B97-48F1-A9DC-45D43567EC0A}"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32BE33-0B97-48F1-A9DC-45D43567EC0A}"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3"/>
            <a:ext cx="1939290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3919200"/>
            <a:ext cx="1939290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9824723"/>
            <a:ext cx="1940052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3919200"/>
            <a:ext cx="1940052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2BE33-0B97-48F1-A9DC-45D43567EC0A}" type="datetimeFigureOut">
              <a:rPr lang="en-US" smtClean="0"/>
              <a:pPr/>
              <a:t>4/28/2011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2BE33-0B97-48F1-A9DC-45D43567EC0A}" type="datetimeFigureOut">
              <a:rPr lang="en-US" smtClean="0"/>
              <a:pPr/>
              <a:t>4/28/2011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2BE33-0B97-48F1-A9DC-45D43567EC0A}" type="datetimeFigureOut">
              <a:rPr lang="en-US" smtClean="0"/>
              <a:pPr/>
              <a:t>4/28/2011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747523"/>
            <a:ext cx="245364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3"/>
            <a:ext cx="1443990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2BE33-0B97-48F1-A9DC-45D43567EC0A}"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0"/>
            <a:ext cx="2633472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3921760"/>
            <a:ext cx="2633472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r>
              <a:rPr lang="en-US" smtClean="0"/>
              <a:t>Click icon to add picture</a:t>
            </a:r>
            <a:endParaRPr lang="en-US"/>
          </a:p>
        </p:txBody>
      </p:sp>
      <p:sp>
        <p:nvSpPr>
          <p:cNvPr id="4" name="Text Placeholder 3"/>
          <p:cNvSpPr>
            <a:spLocks noGrp="1"/>
          </p:cNvSpPr>
          <p:nvPr>
            <p:ph type="body" sz="half" idx="2"/>
          </p:nvPr>
        </p:nvSpPr>
        <p:spPr>
          <a:xfrm>
            <a:off x="8602982" y="34350963"/>
            <a:ext cx="2633472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2BE33-0B97-48F1-A9DC-45D43567EC0A}"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00E2-5A0E-4C95-91F9-519845AF43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3"/>
            <a:ext cx="3950208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10241283"/>
            <a:ext cx="3950208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40680643"/>
            <a:ext cx="1024128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2432BE33-0B97-48F1-A9DC-45D43567EC0A}" type="datetimeFigureOut">
              <a:rPr lang="en-US" smtClean="0"/>
              <a:pPr/>
              <a:t>4/28/2011</a:t>
            </a:fld>
            <a:endParaRPr lang="en-US"/>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AD3400E2-5A0E-4C95-91F9-519845AF43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7.xml"/><Relationship Id="rId3" Type="http://schemas.openxmlformats.org/officeDocument/2006/relationships/image" Target="../media/image2.jpeg"/><Relationship Id="rId7" Type="http://schemas.openxmlformats.org/officeDocument/2006/relationships/chart" Target="../charts/chart2.xml"/><Relationship Id="rId12" Type="http://schemas.openxmlformats.org/officeDocument/2006/relationships/chart" Target="../charts/chart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hart" Target="../charts/chart1.xml"/><Relationship Id="rId11" Type="http://schemas.openxmlformats.org/officeDocument/2006/relationships/chart" Target="../charts/chart5.xml"/><Relationship Id="rId5" Type="http://schemas.openxmlformats.org/officeDocument/2006/relationships/image" Target="../media/image3.jpeg"/><Relationship Id="rId15" Type="http://schemas.openxmlformats.org/officeDocument/2006/relationships/image" Target="../media/image4.jpeg"/><Relationship Id="rId10" Type="http://schemas.openxmlformats.org/officeDocument/2006/relationships/hyperlink" Target="http://www.ars.usda.gov/Main/docs.htm?docid=9921" TargetMode="External"/><Relationship Id="rId4" Type="http://schemas.openxmlformats.org/officeDocument/2006/relationships/oleObject" Target="../embeddings/oleObject1.bin"/><Relationship Id="rId9" Type="http://schemas.openxmlformats.org/officeDocument/2006/relationships/chart" Target="../charts/chart4.xml"/><Relationship Id="rId1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5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306800"/>
            <a:ext cx="18288000" cy="6934200"/>
          </a:xfrm>
          <a:solidFill>
            <a:schemeClr val="bg1"/>
          </a:solidFill>
          <a:ln>
            <a:solidFill>
              <a:schemeClr val="tx1"/>
            </a:solidFill>
          </a:ln>
        </p:spPr>
        <p:txBody>
          <a:bodyPr lIns="91440" tIns="45720" rIns="91440">
            <a:noAutofit/>
          </a:bodyPr>
          <a:lstStyle/>
          <a:p>
            <a:pPr algn="l"/>
            <a:r>
              <a:rPr lang="en-US" sz="2800" b="1" dirty="0" smtClean="0"/>
              <a:t>INTRODUCTION</a:t>
            </a:r>
            <a:r>
              <a:rPr lang="en-US" sz="2800" dirty="0" smtClean="0"/>
              <a:t> </a:t>
            </a:r>
            <a:br>
              <a:rPr lang="en-US" sz="2800" dirty="0" smtClean="0"/>
            </a:br>
            <a:r>
              <a:rPr lang="en-US" sz="1200" dirty="0" smtClean="0"/>
              <a:t/>
            </a:r>
            <a:br>
              <a:rPr lang="en-US" sz="1200" dirty="0" smtClean="0"/>
            </a:br>
            <a:r>
              <a:rPr lang="en-US" sz="2800" dirty="0" smtClean="0"/>
              <a:t>European Buckthorn </a:t>
            </a:r>
            <a:r>
              <a:rPr lang="en-US" sz="2800" i="1" dirty="0" smtClean="0"/>
              <a:t>Rhamnus cathartica</a:t>
            </a:r>
            <a:r>
              <a:rPr lang="en-US" sz="2800" dirty="0" smtClean="0"/>
              <a:t> is an invasive shrub/tree that is dominating many forests in eastern North America (</a:t>
            </a:r>
            <a:r>
              <a:rPr lang="en-US" sz="2800" dirty="0" err="1" smtClean="0"/>
              <a:t>Mascaro</a:t>
            </a:r>
            <a:r>
              <a:rPr lang="en-US" sz="2800" dirty="0" smtClean="0"/>
              <a:t> and </a:t>
            </a:r>
            <a:r>
              <a:rPr lang="en-US" sz="2800" dirty="0" err="1" smtClean="0"/>
              <a:t>Schnitzer</a:t>
            </a:r>
            <a:r>
              <a:rPr lang="en-US" sz="2800" dirty="0" smtClean="0"/>
              <a:t>, 2007;</a:t>
            </a:r>
            <a:r>
              <a:rPr lang="en-US" sz="2800" b="1" dirty="0" smtClean="0"/>
              <a:t> </a:t>
            </a:r>
            <a:r>
              <a:rPr lang="en-US" sz="2800" dirty="0" err="1" smtClean="0"/>
              <a:t>Gourley</a:t>
            </a:r>
            <a:r>
              <a:rPr lang="en-US" sz="2800" dirty="0" smtClean="0"/>
              <a:t> and Howell 1984; Boudreau and </a:t>
            </a:r>
            <a:r>
              <a:rPr lang="en-US" sz="2800" dirty="0" err="1" smtClean="0"/>
              <a:t>Willson</a:t>
            </a:r>
            <a:r>
              <a:rPr lang="en-US" sz="2800" dirty="0" smtClean="0"/>
              <a:t> 1992).  Researchers have found various negative ecological effects of buckthorn, including increased nest predation in songbirds (Schmidt &amp; Whelan 1999), decreased herbaceous groundcover (Boudreau &amp; Wilson 1992), decreased juvenile recruitment by canopy trees (Fagan &amp; </a:t>
            </a:r>
            <a:r>
              <a:rPr lang="en-US" sz="2800" dirty="0" err="1" smtClean="0"/>
              <a:t>Peart</a:t>
            </a:r>
            <a:r>
              <a:rPr lang="en-US" sz="2800" dirty="0" smtClean="0"/>
              <a:t> 2004), and the hosting of crown rust (USDA) and overwintering soybean aphids (</a:t>
            </a:r>
            <a:r>
              <a:rPr lang="en-US" sz="2800" dirty="0" err="1" smtClean="0"/>
              <a:t>Yoo</a:t>
            </a:r>
            <a:r>
              <a:rPr lang="en-US" sz="2800" dirty="0" smtClean="0"/>
              <a:t> et al. 2005).  Many theories have been put forth about the reason for Buckthorn success in the forests, including the theory that Buckthorn makes the soil composition less conducive to the growth of native vegetation by altering soil properties such as moisture and nitrogen content (</a:t>
            </a:r>
            <a:r>
              <a:rPr lang="en-US" sz="2800" dirty="0" err="1" smtClean="0"/>
              <a:t>Heneghan</a:t>
            </a:r>
            <a:r>
              <a:rPr lang="en-US" sz="2800" dirty="0" smtClean="0"/>
              <a:t> et al. 2004).  </a:t>
            </a:r>
            <a:br>
              <a:rPr lang="en-US" sz="2800" dirty="0" smtClean="0"/>
            </a:br>
            <a:r>
              <a:rPr lang="en-US" sz="2800" dirty="0" smtClean="0"/>
              <a:t/>
            </a:r>
            <a:br>
              <a:rPr lang="en-US" sz="2800" dirty="0" smtClean="0"/>
            </a:br>
            <a:r>
              <a:rPr lang="en-US" sz="2800" dirty="0" smtClean="0"/>
              <a:t>In this experiment, we tested the hypothesis that buckthorn affects soil properties and predicted a) that plots containing buckthorn would have a significant difference in their carbon, nitrogen, phosphorus and/or water content compared to plots where all buckthorn shrubs have been removed, and b) that carbon, nitrogen, phosphorus, and water content of soil would correlate with buckthorn density.</a:t>
            </a:r>
            <a:endParaRPr lang="en-US" sz="2800" dirty="0"/>
          </a:p>
        </p:txBody>
      </p:sp>
      <p:sp>
        <p:nvSpPr>
          <p:cNvPr id="4" name="Text Box 14"/>
          <p:cNvSpPr txBox="1">
            <a:spLocks noChangeArrowheads="1"/>
          </p:cNvSpPr>
          <p:nvPr/>
        </p:nvSpPr>
        <p:spPr bwMode="auto">
          <a:xfrm>
            <a:off x="838200" y="584200"/>
            <a:ext cx="41681400" cy="4985980"/>
          </a:xfrm>
          <a:prstGeom prst="rect">
            <a:avLst/>
          </a:prstGeom>
          <a:solidFill>
            <a:schemeClr val="bg1"/>
          </a:solidFill>
          <a:ln w="9525">
            <a:solidFill>
              <a:schemeClr val="tx1"/>
            </a:solidFill>
            <a:miter lim="800000"/>
            <a:headEnd/>
            <a:tailEnd/>
          </a:ln>
        </p:spPr>
        <p:txBody>
          <a:bodyPr wrap="square">
            <a:spAutoFit/>
          </a:bodyPr>
          <a:lstStyle/>
          <a:p>
            <a:pPr algn="ctr"/>
            <a:r>
              <a:rPr lang="en-US" sz="9600" b="1" dirty="0" smtClean="0"/>
              <a:t>The Effects of European Buckthorn </a:t>
            </a:r>
            <a:r>
              <a:rPr lang="en-US" sz="9600" b="1" i="1" dirty="0" smtClean="0"/>
              <a:t>Rhamnus cathartica</a:t>
            </a:r>
            <a:r>
              <a:rPr lang="en-US" sz="9600" b="1" dirty="0" smtClean="0"/>
              <a:t> on Soil Properties in a Riparian Forest </a:t>
            </a:r>
            <a:endParaRPr lang="en-US" sz="9600" dirty="0" smtClean="0"/>
          </a:p>
          <a:p>
            <a:pPr algn="ctr" defTabSz="2613025"/>
            <a:r>
              <a:rPr lang="en-US" sz="6000" dirty="0" smtClean="0"/>
              <a:t>O. Norman, T</a:t>
            </a:r>
            <a:r>
              <a:rPr lang="en-US" sz="6000" dirty="0"/>
              <a:t>. Tracy, S. Burmakow, </a:t>
            </a:r>
            <a:r>
              <a:rPr lang="en-US" sz="6000" dirty="0" smtClean="0"/>
              <a:t>and H</a:t>
            </a:r>
            <a:r>
              <a:rPr lang="en-US" sz="6000" dirty="0"/>
              <a:t>. </a:t>
            </a:r>
            <a:r>
              <a:rPr lang="en-US" sz="6000" dirty="0" smtClean="0"/>
              <a:t>Craven </a:t>
            </a:r>
            <a:r>
              <a:rPr lang="en-US" sz="6000" dirty="0"/>
              <a:t/>
            </a:r>
            <a:br>
              <a:rPr lang="en-US" sz="6000" dirty="0"/>
            </a:br>
            <a:r>
              <a:rPr lang="en-US" sz="6000" dirty="0" smtClean="0"/>
              <a:t>Department of Biology, </a:t>
            </a:r>
            <a:r>
              <a:rPr lang="en-US" sz="6000" dirty="0"/>
              <a:t>Northwestern College, Orange </a:t>
            </a:r>
            <a:r>
              <a:rPr lang="en-US" sz="6000" dirty="0" smtClean="0"/>
              <a:t>City, </a:t>
            </a:r>
            <a:r>
              <a:rPr lang="en-US" sz="6000" dirty="0"/>
              <a:t>Iowa</a:t>
            </a:r>
          </a:p>
        </p:txBody>
      </p:sp>
      <p:sp>
        <p:nvSpPr>
          <p:cNvPr id="5" name="TextBox 4"/>
          <p:cNvSpPr txBox="1"/>
          <p:nvPr/>
        </p:nvSpPr>
        <p:spPr>
          <a:xfrm>
            <a:off x="14325600" y="6629400"/>
            <a:ext cx="18440400" cy="8586966"/>
          </a:xfrm>
          <a:prstGeom prst="rect">
            <a:avLst/>
          </a:prstGeom>
          <a:solidFill>
            <a:schemeClr val="bg2">
              <a:lumMod val="90000"/>
            </a:schemeClr>
          </a:solidFill>
          <a:ln>
            <a:solidFill>
              <a:schemeClr val="tx1"/>
            </a:solidFill>
          </a:ln>
        </p:spPr>
        <p:txBody>
          <a:bodyPr wrap="square" rtlCol="0">
            <a:spAutoFit/>
          </a:bodyPr>
          <a:lstStyle/>
          <a:p>
            <a:r>
              <a:rPr lang="en-US" sz="3600" b="1" dirty="0" smtClean="0"/>
              <a:t>ABSTRACT</a:t>
            </a:r>
          </a:p>
          <a:p>
            <a:endParaRPr lang="en-US" sz="1200" dirty="0" smtClean="0"/>
          </a:p>
          <a:p>
            <a:r>
              <a:rPr lang="en-US" sz="3600" dirty="0" smtClean="0"/>
              <a:t>This study explored the effects of the invasive shrub European buckthorn </a:t>
            </a:r>
            <a:r>
              <a:rPr lang="en-US" sz="3600" i="1" dirty="0" smtClean="0"/>
              <a:t>Rhamnus cathartica</a:t>
            </a:r>
            <a:r>
              <a:rPr lang="en-US" sz="3600" dirty="0" smtClean="0"/>
              <a:t> on soil properties in Northwestern College's riparian forest near Alton, Iowa.  We tested moisture, carbon, phosphate, and nitrogen content of soil samples collected in early November from the center of each of 15 treatment plots (in which buckthorn shrubs have been removed) and 15 control plots (in which buckthorn shrubs were left standing).  In control plots, we found a significant direct relationship between buckthorn density and soil nitrogen levels and a significant inverse relationship between buckthorn density and soil phosphorus levels.  Both of these findings suggest that buckthorn alters soil nutrient levels; however, we found no significant differences in phosphorus and nitrogen levels between treatment and control plots, suggesting that the perceived relationship between buckthorn density and soil nutrient levels could be an </a:t>
            </a:r>
            <a:r>
              <a:rPr lang="en-US" sz="3600" dirty="0" err="1" smtClean="0"/>
              <a:t>artefact</a:t>
            </a:r>
            <a:r>
              <a:rPr lang="en-US" sz="3600" dirty="0" smtClean="0"/>
              <a:t> of an environmental gradient unrelated to buckthorn density.  Long-term soil testing at various times of year will enable us to determine more conclusively whether buckthorn is altering soil properties in Northwestern's forest.  </a:t>
            </a:r>
          </a:p>
        </p:txBody>
      </p:sp>
      <p:graphicFrame>
        <p:nvGraphicFramePr>
          <p:cNvPr id="1026" name="Object 2"/>
          <p:cNvGraphicFramePr>
            <a:graphicFrameLocks noGrp="1" noChangeAspect="1"/>
          </p:cNvGraphicFramePr>
          <p:nvPr/>
        </p:nvGraphicFramePr>
        <p:xfrm>
          <a:off x="33604200" y="6248400"/>
          <a:ext cx="9372600" cy="12468883"/>
        </p:xfrm>
        <a:graphic>
          <a:graphicData uri="http://schemas.openxmlformats.org/presentationml/2006/ole">
            <p:oleObj spid="_x0000_s1026" name="Photo Editor Photo" r:id="rId4" imgW="5714286" imgH="7602011" progId="">
              <p:embed/>
            </p:oleObj>
          </a:graphicData>
        </a:graphic>
      </p:graphicFrame>
      <p:pic>
        <p:nvPicPr>
          <p:cNvPr id="15" name="Picture 2" descr="http://hflp.sdstate.edu/IMAGES/buckthorn.jpg"/>
          <p:cNvPicPr>
            <a:picLocks noChangeAspect="1" noChangeArrowheads="1"/>
          </p:cNvPicPr>
          <p:nvPr/>
        </p:nvPicPr>
        <p:blipFill>
          <a:blip r:embed="rId5" cstate="print"/>
          <a:srcRect/>
          <a:stretch>
            <a:fillRect/>
          </a:stretch>
        </p:blipFill>
        <p:spPr bwMode="auto">
          <a:xfrm>
            <a:off x="685800" y="6781800"/>
            <a:ext cx="12696722" cy="7924800"/>
          </a:xfrm>
          <a:prstGeom prst="rect">
            <a:avLst/>
          </a:prstGeom>
          <a:noFill/>
          <a:ln w="9525">
            <a:solidFill>
              <a:schemeClr val="tx1"/>
            </a:solidFill>
            <a:miter lim="800000"/>
            <a:headEnd/>
            <a:tailEnd/>
          </a:ln>
        </p:spPr>
      </p:pic>
      <p:sp>
        <p:nvSpPr>
          <p:cNvPr id="16" name="Rectangle 22"/>
          <p:cNvSpPr>
            <a:spLocks noChangeArrowheads="1"/>
          </p:cNvSpPr>
          <p:nvPr/>
        </p:nvSpPr>
        <p:spPr bwMode="auto">
          <a:xfrm>
            <a:off x="20116800" y="22326600"/>
            <a:ext cx="8153400" cy="20726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 name="Text Box 18"/>
          <p:cNvSpPr txBox="1">
            <a:spLocks noChangeArrowheads="1"/>
          </p:cNvSpPr>
          <p:nvPr/>
        </p:nvSpPr>
        <p:spPr bwMode="auto">
          <a:xfrm>
            <a:off x="20650200" y="36652200"/>
            <a:ext cx="7162800" cy="914400"/>
          </a:xfrm>
          <a:prstGeom prst="rect">
            <a:avLst/>
          </a:prstGeom>
          <a:solidFill>
            <a:schemeClr val="bg1"/>
          </a:solidFill>
          <a:ln w="9525">
            <a:solidFill>
              <a:schemeClr val="tx1"/>
            </a:solidFill>
            <a:miter lim="800000"/>
            <a:headEnd/>
            <a:tailEnd/>
          </a:ln>
        </p:spPr>
        <p:txBody>
          <a:bodyPr/>
          <a:lstStyle/>
          <a:p>
            <a:r>
              <a:rPr lang="en-US" sz="1800" b="1" dirty="0"/>
              <a:t>Figure </a:t>
            </a:r>
            <a:r>
              <a:rPr lang="en-US" sz="1800" b="1" dirty="0" smtClean="0"/>
              <a:t>2C. </a:t>
            </a:r>
            <a:r>
              <a:rPr lang="en-US" sz="1800" dirty="0" smtClean="0"/>
              <a:t>Nitrogen absorbance of soil sample for each plot vs. number of buckthorn in plot.  A significant direct relationship was found using log-transformed data for buckthorn density. </a:t>
            </a:r>
            <a:endParaRPr lang="en-US" sz="1800" dirty="0"/>
          </a:p>
        </p:txBody>
      </p:sp>
      <p:sp>
        <p:nvSpPr>
          <p:cNvPr id="18" name="Text Box 19"/>
          <p:cNvSpPr txBox="1">
            <a:spLocks noChangeArrowheads="1"/>
          </p:cNvSpPr>
          <p:nvPr/>
        </p:nvSpPr>
        <p:spPr bwMode="auto">
          <a:xfrm>
            <a:off x="20650200" y="31470600"/>
            <a:ext cx="7162800" cy="914400"/>
          </a:xfrm>
          <a:prstGeom prst="rect">
            <a:avLst/>
          </a:prstGeom>
          <a:solidFill>
            <a:schemeClr val="bg1"/>
          </a:solidFill>
          <a:ln w="9525">
            <a:solidFill>
              <a:schemeClr val="tx1"/>
            </a:solidFill>
            <a:miter lim="800000"/>
            <a:headEnd/>
            <a:tailEnd/>
          </a:ln>
        </p:spPr>
        <p:txBody>
          <a:bodyPr/>
          <a:lstStyle/>
          <a:p>
            <a:r>
              <a:rPr lang="en-US" sz="1800" b="1" dirty="0"/>
              <a:t>Figure </a:t>
            </a:r>
            <a:r>
              <a:rPr lang="en-US" sz="1800" b="1" dirty="0" smtClean="0"/>
              <a:t>2B. </a:t>
            </a:r>
            <a:r>
              <a:rPr lang="en-US" sz="1800" dirty="0" smtClean="0"/>
              <a:t>Carbon content of soil sample for each plot vs. number of buckthorn in plot. No significant relationship was found using log-transformed data for buckthorn density.</a:t>
            </a:r>
            <a:endParaRPr lang="en-US" sz="1800" dirty="0"/>
          </a:p>
        </p:txBody>
      </p:sp>
      <p:sp>
        <p:nvSpPr>
          <p:cNvPr id="19" name="Text Box 20"/>
          <p:cNvSpPr txBox="1">
            <a:spLocks noChangeArrowheads="1"/>
          </p:cNvSpPr>
          <p:nvPr/>
        </p:nvSpPr>
        <p:spPr bwMode="auto">
          <a:xfrm>
            <a:off x="20650200" y="41833800"/>
            <a:ext cx="7162800" cy="914400"/>
          </a:xfrm>
          <a:prstGeom prst="rect">
            <a:avLst/>
          </a:prstGeom>
          <a:solidFill>
            <a:schemeClr val="bg1"/>
          </a:solidFill>
          <a:ln w="9525">
            <a:solidFill>
              <a:schemeClr val="tx1"/>
            </a:solidFill>
            <a:miter lim="800000"/>
            <a:headEnd/>
            <a:tailEnd/>
          </a:ln>
        </p:spPr>
        <p:txBody>
          <a:bodyPr/>
          <a:lstStyle/>
          <a:p>
            <a:r>
              <a:rPr lang="en-US" sz="1800" b="1" dirty="0"/>
              <a:t>Figure </a:t>
            </a:r>
            <a:r>
              <a:rPr lang="en-US" sz="1800" b="1" dirty="0" smtClean="0"/>
              <a:t>2D. </a:t>
            </a:r>
            <a:r>
              <a:rPr lang="en-US" sz="1800" dirty="0" smtClean="0"/>
              <a:t>Phosphorus absorbance of soil sample for each plot vs. number of buckthorn in plot.  A significant inverse relationship was found using log-transformed data for buckthorn density. </a:t>
            </a:r>
            <a:endParaRPr lang="en-US" sz="1800" dirty="0"/>
          </a:p>
        </p:txBody>
      </p:sp>
      <p:sp>
        <p:nvSpPr>
          <p:cNvPr id="20" name="Text Box 21"/>
          <p:cNvSpPr txBox="1">
            <a:spLocks noChangeArrowheads="1"/>
          </p:cNvSpPr>
          <p:nvPr/>
        </p:nvSpPr>
        <p:spPr bwMode="auto">
          <a:xfrm>
            <a:off x="20650200" y="26670000"/>
            <a:ext cx="7165975" cy="914400"/>
          </a:xfrm>
          <a:prstGeom prst="rect">
            <a:avLst/>
          </a:prstGeom>
          <a:solidFill>
            <a:schemeClr val="bg1"/>
          </a:solidFill>
          <a:ln w="9525">
            <a:solidFill>
              <a:schemeClr val="tx1"/>
            </a:solidFill>
            <a:miter lim="800000"/>
            <a:headEnd/>
            <a:tailEnd/>
          </a:ln>
        </p:spPr>
        <p:txBody>
          <a:bodyPr/>
          <a:lstStyle/>
          <a:p>
            <a:pPr defTabSz="2613025"/>
            <a:r>
              <a:rPr lang="en-US" sz="1800" b="1" dirty="0"/>
              <a:t>Figure </a:t>
            </a:r>
            <a:r>
              <a:rPr lang="en-US" sz="1800" b="1" dirty="0" smtClean="0"/>
              <a:t>2A.</a:t>
            </a:r>
            <a:r>
              <a:rPr lang="en-US" sz="1800" dirty="0" smtClean="0"/>
              <a:t> </a:t>
            </a:r>
            <a:r>
              <a:rPr lang="en-US" sz="1800" dirty="0"/>
              <a:t>Water content </a:t>
            </a:r>
            <a:r>
              <a:rPr lang="en-US" sz="1800" dirty="0" smtClean="0"/>
              <a:t>of soil sample for each plot vs. number of buckthorn in plot.  No significant relationship was found using log-transformed data for buckthorn density.</a:t>
            </a:r>
            <a:endParaRPr lang="en-US" sz="1800" dirty="0"/>
          </a:p>
        </p:txBody>
      </p:sp>
      <p:graphicFrame>
        <p:nvGraphicFramePr>
          <p:cNvPr id="21" name="Chart 20"/>
          <p:cNvGraphicFramePr/>
          <p:nvPr/>
        </p:nvGraphicFramePr>
        <p:xfrm>
          <a:off x="20650200" y="22860000"/>
          <a:ext cx="7162800" cy="381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p:nvPr/>
        </p:nvGraphicFramePr>
        <p:xfrm>
          <a:off x="20650200" y="27660600"/>
          <a:ext cx="7162800" cy="381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p:nvPr/>
        </p:nvGraphicFramePr>
        <p:xfrm>
          <a:off x="20650200" y="32537400"/>
          <a:ext cx="7162800" cy="4114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p:cNvGraphicFramePr/>
          <p:nvPr/>
        </p:nvGraphicFramePr>
        <p:xfrm>
          <a:off x="20650200" y="37719000"/>
          <a:ext cx="7162800" cy="4114800"/>
        </p:xfrm>
        <a:graphic>
          <a:graphicData uri="http://schemas.openxmlformats.org/drawingml/2006/chart">
            <c:chart xmlns:c="http://schemas.openxmlformats.org/drawingml/2006/chart" xmlns:r="http://schemas.openxmlformats.org/officeDocument/2006/relationships" r:id="rId9"/>
          </a:graphicData>
        </a:graphic>
      </p:graphicFrame>
      <p:sp>
        <p:nvSpPr>
          <p:cNvPr id="25" name="TextBox 24"/>
          <p:cNvSpPr txBox="1"/>
          <p:nvPr/>
        </p:nvSpPr>
        <p:spPr>
          <a:xfrm>
            <a:off x="533400" y="23698200"/>
            <a:ext cx="18897600" cy="19354800"/>
          </a:xfrm>
          <a:prstGeom prst="rect">
            <a:avLst/>
          </a:prstGeom>
          <a:solidFill>
            <a:schemeClr val="bg1"/>
          </a:solidFill>
          <a:ln>
            <a:solidFill>
              <a:schemeClr val="tx1"/>
            </a:solidFill>
          </a:ln>
        </p:spPr>
        <p:txBody>
          <a:bodyPr wrap="square" rtlCol="0">
            <a:spAutoFit/>
          </a:bodyPr>
          <a:lstStyle/>
          <a:p>
            <a:r>
              <a:rPr lang="en-US" sz="2800" b="1" dirty="0" smtClean="0"/>
              <a:t>MATERIALS AND METHODS</a:t>
            </a:r>
          </a:p>
          <a:p>
            <a:endParaRPr lang="en-US" sz="1200" dirty="0" smtClean="0"/>
          </a:p>
          <a:p>
            <a:r>
              <a:rPr lang="en-US" sz="2800" dirty="0" smtClean="0"/>
              <a:t>Northwestern’s forest is a 5-acre secondary </a:t>
            </a:r>
            <a:r>
              <a:rPr lang="en-US" sz="2800" dirty="0" err="1" smtClean="0"/>
              <a:t>successional</a:t>
            </a:r>
            <a:r>
              <a:rPr lang="en-US" sz="2800" dirty="0" smtClean="0"/>
              <a:t> floodplain forest along the Floyd River, near Alton, Iowa.  The forest canopy is dominated by silver maple </a:t>
            </a:r>
            <a:r>
              <a:rPr lang="en-US" sz="2800" i="1" dirty="0" smtClean="0"/>
              <a:t>Acer </a:t>
            </a:r>
            <a:r>
              <a:rPr lang="en-US" sz="2800" i="1" dirty="0" err="1" smtClean="0"/>
              <a:t>saccharinum</a:t>
            </a:r>
            <a:r>
              <a:rPr lang="en-US" sz="2800" dirty="0" smtClean="0"/>
              <a:t>, </a:t>
            </a:r>
            <a:r>
              <a:rPr lang="en-US" sz="2800" dirty="0" err="1" smtClean="0"/>
              <a:t>boxelder</a:t>
            </a:r>
            <a:r>
              <a:rPr lang="en-US" sz="2800" dirty="0" smtClean="0"/>
              <a:t> </a:t>
            </a:r>
            <a:r>
              <a:rPr lang="en-US" sz="2800" i="1" dirty="0" smtClean="0"/>
              <a:t>A. </a:t>
            </a:r>
            <a:r>
              <a:rPr lang="en-US" sz="2800" i="1" dirty="0" err="1" smtClean="0"/>
              <a:t>negundo</a:t>
            </a:r>
            <a:r>
              <a:rPr lang="en-US" sz="2800" dirty="0" smtClean="0"/>
              <a:t>, and white mulberry </a:t>
            </a:r>
            <a:r>
              <a:rPr lang="en-US" sz="2800" i="1" dirty="0" err="1" smtClean="0"/>
              <a:t>Morus</a:t>
            </a:r>
            <a:r>
              <a:rPr lang="en-US" sz="2800" i="1" dirty="0" smtClean="0"/>
              <a:t> alba</a:t>
            </a:r>
            <a:r>
              <a:rPr lang="en-US" sz="2800" dirty="0" smtClean="0"/>
              <a:t>, with European buckthorn and small black currant </a:t>
            </a:r>
            <a:r>
              <a:rPr lang="en-US" sz="2800" i="1" dirty="0" err="1" smtClean="0"/>
              <a:t>Ribes</a:t>
            </a:r>
            <a:r>
              <a:rPr lang="en-US" sz="2800" i="1" dirty="0" smtClean="0"/>
              <a:t> </a:t>
            </a:r>
            <a:r>
              <a:rPr lang="en-US" sz="2800" i="1" dirty="0" err="1" smtClean="0"/>
              <a:t>nigrum</a:t>
            </a:r>
            <a:r>
              <a:rPr lang="en-US" sz="2800" dirty="0" smtClean="0"/>
              <a:t> shrubs dominating a patchy woody understory.  Buckthorn first appeared in the forest around 1998.  </a:t>
            </a:r>
          </a:p>
          <a:p>
            <a:endParaRPr lang="en-US" sz="2800" i="1" dirty="0" smtClean="0"/>
          </a:p>
          <a:p>
            <a:r>
              <a:rPr lang="en-US" sz="2800" dirty="0" smtClean="0"/>
              <a:t>Four acres of Northwestern's forest were divided into 30 abutting 20m</a:t>
            </a:r>
            <a:r>
              <a:rPr lang="en-US" sz="2800" baseline="30000" dirty="0" smtClean="0"/>
              <a:t>2</a:t>
            </a:r>
            <a:r>
              <a:rPr lang="en-US" sz="2800" dirty="0" smtClean="0"/>
              <a:t> plots in September 2005.  Trees and shrubs were then surveyed by identifying and counting every tree and shrub at least 0.5m tall within each study plot. Buckthorn seedlings between 0.5m and 1.5m were also counted.  Treatment and control plots were then paired according to proximity (most paired plots abutted) and similarities in buckthorn and tree/sapling composition using Peterson's Homogeneity index.  All buckthorn were removed from treatment plots, while only fruiting female buckthorn were removed from control plots (to prevent spread).  Plots were resurveyed and buckthorn seedlings were removed from treatment plots semi-annually from 2006 through 2010.</a:t>
            </a:r>
          </a:p>
          <a:p>
            <a:r>
              <a:rPr lang="en-US" sz="2800" dirty="0" smtClean="0"/>
              <a:t>In November 2010, we collected soil samples from the center of each plot by using a bulb auger to dig up two plugs of soil ~30cm apart.   We then cut each plug between the second and third inch from the top, placed the inch of soil in a labeled Ziploc baggie, and discarded the rest of the soil.  In the lab, we removed organic material such as roots from all soil samples and thoroughly mixed  each plot's two soil samples.  </a:t>
            </a:r>
          </a:p>
          <a:p>
            <a:endParaRPr lang="en-US" sz="2800" dirty="0" smtClean="0"/>
          </a:p>
          <a:p>
            <a:r>
              <a:rPr lang="en-US" sz="2800" i="1" dirty="0" smtClean="0"/>
              <a:t>Water and Carbon Content </a:t>
            </a:r>
          </a:p>
          <a:p>
            <a:r>
              <a:rPr lang="en-US" sz="2800" dirty="0" smtClean="0"/>
              <a:t>We ground soil samples from each plot using a mortar and pestle, and placed 5 g of soil from each plot into aluminum boats. These samples were then placed in an incubator at 80 ºC to dry; a week later we weighed the dried soil samples again to determine water content.  We then baked the samples in a muffle furnace at 500 ºC for 4 hours, after which time we weighed them again to determine the carbon content. </a:t>
            </a:r>
          </a:p>
          <a:p>
            <a:endParaRPr lang="en-US" sz="2800" dirty="0" smtClean="0"/>
          </a:p>
          <a:p>
            <a:r>
              <a:rPr lang="en-US" sz="2800" i="1" dirty="0" smtClean="0"/>
              <a:t>Nitrogen and Phosphorus</a:t>
            </a:r>
          </a:p>
          <a:p>
            <a:r>
              <a:rPr lang="en-US" sz="2800" dirty="0" smtClean="0"/>
              <a:t>After running the soil samples through wire mesh to break down the soil particles and create more uniformity, we used LaMotte Soil Test Kit to perform nitrogen and phosphorus tests.  We filled 30 test tubes with 3.5 ml of Nitrogen Extracting Solution and added  exactly 0.50 g of soil from each plot to its tube.  We shook each tube for one minute and then set the tubes aside to settle. We transferred 3.0 ml of each tube's supernatant into new tubes, added 0.25 g of  Nitrogen Indicator Powder to each tube, and thoroughly mixed. Tubes were allowed to settle for 5 minutes.  We then extracted the supernatant and used a spectrophotometer to test the solution's absorbance at 543nm.</a:t>
            </a:r>
          </a:p>
          <a:p>
            <a:r>
              <a:rPr lang="en-US" sz="2800" dirty="0" smtClean="0"/>
              <a:t> </a:t>
            </a:r>
          </a:p>
          <a:p>
            <a:r>
              <a:rPr lang="en-US" sz="2800" dirty="0" smtClean="0"/>
              <a:t>We filled 30 test tubes with 6ml of a Phosphate Extracting Solution and added exactly 1.50 g of soil from each plot to its tube. We shook each tube for one minute and then set the tubes aside to settle. We transferred 3ml of the supernatant into a second tube, into which we added six drops of Phosphorus Indicator Reagent.  We capped and mixed each tube, then added a Phosphorus Test Tablet, recapped and thoroughly mixed the contents. Tubes were allowed to settle for 5 minutes. We then extracted the supernatant and used a spectrophotometer to test the solution's absorbance at 620nm.</a:t>
            </a:r>
          </a:p>
          <a:p>
            <a:endParaRPr lang="en-US" sz="2800" dirty="0" smtClean="0"/>
          </a:p>
          <a:p>
            <a:r>
              <a:rPr lang="en-US" sz="2800" i="1" dirty="0" smtClean="0"/>
              <a:t>Statistical analyses</a:t>
            </a:r>
          </a:p>
          <a:p>
            <a:r>
              <a:rPr lang="en-US" sz="2800" dirty="0" smtClean="0"/>
              <a:t>We ran paired t-tests to compare water content (%), carbon content (%), phosphorus content (absorbance), and nitrogen content (absorbance) between treatment and control plots.  For control plots only, we performed correlation/regression analyses on log-transformed buckthorn data to test for a relationship between buckthorn density and each of these soil properties.</a:t>
            </a:r>
          </a:p>
        </p:txBody>
      </p:sp>
      <p:sp>
        <p:nvSpPr>
          <p:cNvPr id="26" name="TextBox 25"/>
          <p:cNvSpPr txBox="1"/>
          <p:nvPr/>
        </p:nvSpPr>
        <p:spPr>
          <a:xfrm>
            <a:off x="30251400" y="18821400"/>
            <a:ext cx="3733800" cy="1615827"/>
          </a:xfrm>
          <a:prstGeom prst="rect">
            <a:avLst/>
          </a:prstGeom>
          <a:noFill/>
        </p:spPr>
        <p:txBody>
          <a:bodyPr wrap="square" rtlCol="0">
            <a:spAutoFit/>
          </a:bodyPr>
          <a:lstStyle/>
          <a:p>
            <a:endParaRPr lang="en-US" dirty="0"/>
          </a:p>
        </p:txBody>
      </p:sp>
      <p:sp>
        <p:nvSpPr>
          <p:cNvPr id="29" name="TextBox 28"/>
          <p:cNvSpPr txBox="1"/>
          <p:nvPr/>
        </p:nvSpPr>
        <p:spPr>
          <a:xfrm>
            <a:off x="30251400" y="19390816"/>
            <a:ext cx="12725400" cy="4154984"/>
          </a:xfrm>
          <a:prstGeom prst="rect">
            <a:avLst/>
          </a:prstGeom>
          <a:solidFill>
            <a:schemeClr val="bg1"/>
          </a:solidFill>
          <a:ln>
            <a:solidFill>
              <a:schemeClr val="tx1"/>
            </a:solidFill>
          </a:ln>
        </p:spPr>
        <p:txBody>
          <a:bodyPr wrap="square" rtlCol="0">
            <a:spAutoFit/>
          </a:bodyPr>
          <a:lstStyle/>
          <a:p>
            <a:r>
              <a:rPr lang="en-US" sz="2800" b="1" dirty="0" smtClean="0"/>
              <a:t>RESULTS</a:t>
            </a:r>
            <a:r>
              <a:rPr lang="en-US" sz="2800" i="1" dirty="0" smtClean="0"/>
              <a:t> </a:t>
            </a:r>
          </a:p>
          <a:p>
            <a:endParaRPr lang="en-US" sz="1200" dirty="0" smtClean="0"/>
          </a:p>
          <a:p>
            <a:r>
              <a:rPr lang="en-US" sz="2800" dirty="0" smtClean="0"/>
              <a:t>We found no significant difference between treatment and control plots for water (p=0.57), carbon (p=0.96), nitrogen (p=0.66), and phosphorus content (p=0.70) of soil (Fig. 1).  Likewise, we found no relationship between buckthorn density and either water (r=0.03; p=0.57) or carbon content (r=0.12; p=0.23; Fig. 2A and 2B).  Conversely, we found a significant direct relationship between buckthorn density and nitrogen content (r=0.31; p=0.031) and a significant inverse relationship between buckthorn density and phosphorus content (r=0.27; p=0.047; Fig. 2C and 2D).  </a:t>
            </a:r>
          </a:p>
        </p:txBody>
      </p:sp>
      <p:sp>
        <p:nvSpPr>
          <p:cNvPr id="30" name="TextBox 29"/>
          <p:cNvSpPr txBox="1"/>
          <p:nvPr/>
        </p:nvSpPr>
        <p:spPr>
          <a:xfrm>
            <a:off x="28803600" y="24155401"/>
            <a:ext cx="14173200" cy="15011400"/>
          </a:xfrm>
          <a:prstGeom prst="rect">
            <a:avLst/>
          </a:prstGeom>
          <a:solidFill>
            <a:schemeClr val="bg1"/>
          </a:solidFill>
          <a:ln>
            <a:solidFill>
              <a:schemeClr val="tx1"/>
            </a:solidFill>
          </a:ln>
        </p:spPr>
        <p:txBody>
          <a:bodyPr wrap="square" rtlCol="0">
            <a:spAutoFit/>
          </a:bodyPr>
          <a:lstStyle/>
          <a:p>
            <a:r>
              <a:rPr lang="en-US" sz="2800" b="1" dirty="0" smtClean="0"/>
              <a:t>DISCUSSION</a:t>
            </a:r>
            <a:r>
              <a:rPr lang="en-US" sz="2800" dirty="0" smtClean="0"/>
              <a:t> </a:t>
            </a:r>
          </a:p>
          <a:p>
            <a:endParaRPr lang="en-US" sz="1200" dirty="0" smtClean="0"/>
          </a:p>
          <a:p>
            <a:r>
              <a:rPr lang="en-US" sz="2800" dirty="0" smtClean="0"/>
              <a:t>In this experiment, we tested the hypothesis that European buckthorn alters forest soil properties.  We collected soil samples from treatment (buckthorn removed) and control plots at Northwestern's riparian forest near Alton and tested samples for water, carbon, nitrogen, and phosphorus content.  In control plots, we found a significant direct relationship between nitrogen levels and buckthorn density in control plots and a significant inverse relationship between phosphorus levels and buckthorn density.  However, we did NOT find significant differences between treatment and control plots in any of the tested soil properties.  </a:t>
            </a:r>
          </a:p>
          <a:p>
            <a:r>
              <a:rPr lang="en-US" sz="2800" dirty="0" smtClean="0"/>
              <a:t> </a:t>
            </a:r>
          </a:p>
          <a:p>
            <a:r>
              <a:rPr lang="en-US" sz="2800" dirty="0" smtClean="0"/>
              <a:t>The significant relationships found in the control plots suggest that buckthorn may alter nitrogen and phosphorus levels in soil.  However, the non-significant differences found between treatment and control plots makes this less likely.  However, there are </a:t>
            </a:r>
            <a:r>
              <a:rPr lang="en-US" sz="2800" dirty="0" err="1" smtClean="0"/>
              <a:t>seveal</a:t>
            </a:r>
            <a:r>
              <a:rPr lang="en-US" sz="2800" dirty="0" smtClean="0"/>
              <a:t> possible mechanisms by which the differences between treatment and control plots might be minimized:  1) Our research plots abut, and some of the leaves from buckthorn growing in control plots become leaf litter in treatment plots, thus affecting the soil content of the treatment plots; 2) Treatment plots have been experiencing constant re-invasion pressure: Dozens of buckthorn seedlings were removed from treatment plots in summer 2010, and these invaders may be making the soil of the treatment plots more like the soil in control plots; 3) It is possible that the buckthorn eradication efforts in 2005 are recent enough that the soil in treatment plots still retain some buckthorn-like properties.  Indeed, </a:t>
            </a:r>
            <a:r>
              <a:rPr lang="en-US" sz="2800" dirty="0" err="1" smtClean="0"/>
              <a:t>Heneghan</a:t>
            </a:r>
            <a:r>
              <a:rPr lang="en-US" sz="2800" dirty="0" smtClean="0"/>
              <a:t> et al. (2004) describe a "legacy effect" in the soil of areas cleared of buckthorn.  Our findings of a direct relationship between buckthorn density and nitrogen levels concur with the findings of </a:t>
            </a:r>
            <a:r>
              <a:rPr lang="en-US" sz="2800" dirty="0" err="1" smtClean="0"/>
              <a:t>Heneghan</a:t>
            </a:r>
            <a:r>
              <a:rPr lang="en-US" sz="2800" dirty="0" smtClean="0"/>
              <a:t> et al. (2004) in Illinois.  However, they also found higher carbon and water content in buckthorn soil, while we found no significant relationships for carbon or water.  However, our study area had received considerable rainfall in the days just prior to our soil sampling, which may have minimized differences in soil moisture content.  </a:t>
            </a:r>
          </a:p>
          <a:p>
            <a:endParaRPr lang="en-US" sz="2800" dirty="0" smtClean="0"/>
          </a:p>
          <a:p>
            <a:r>
              <a:rPr lang="en-US" sz="2800" dirty="0" smtClean="0"/>
              <a:t>Given the equivocal nature of our findings, long-term soil testing at various times of year are needed to help us determine more conclusively whether buckthorn is altering soil properties in Northwestern's forest.  Furthermore, if buckthorn IS altering soil properties, the effects of the soil changes on native plants and invertebrates remain obscure and warrant investigation.</a:t>
            </a:r>
          </a:p>
        </p:txBody>
      </p:sp>
      <p:sp>
        <p:nvSpPr>
          <p:cNvPr id="32" name="Text Box 173"/>
          <p:cNvSpPr txBox="1">
            <a:spLocks noChangeArrowheads="1"/>
          </p:cNvSpPr>
          <p:nvPr/>
        </p:nvSpPr>
        <p:spPr bwMode="auto">
          <a:xfrm>
            <a:off x="28803600" y="39547800"/>
            <a:ext cx="9601200" cy="3452227"/>
          </a:xfrm>
          <a:prstGeom prst="rect">
            <a:avLst/>
          </a:prstGeom>
          <a:solidFill>
            <a:schemeClr val="bg1"/>
          </a:solidFill>
          <a:ln w="9525">
            <a:solidFill>
              <a:schemeClr val="tx1"/>
            </a:solidFill>
            <a:miter lim="800000"/>
            <a:headEnd/>
            <a:tailEnd/>
          </a:ln>
          <a:effectLst/>
        </p:spPr>
        <p:txBody>
          <a:bodyPr wrap="square">
            <a:spAutoFit/>
          </a:bodyPr>
          <a:lstStyle/>
          <a:p>
            <a:r>
              <a:rPr lang="en-US" sz="2400" b="1" dirty="0"/>
              <a:t>REFERENCES</a:t>
            </a:r>
          </a:p>
          <a:p>
            <a:endParaRPr lang="en-US" sz="900" dirty="0">
              <a:cs typeface="Times New Roman" pitchFamily="18" charset="0"/>
            </a:endParaRPr>
          </a:p>
          <a:p>
            <a:pPr algn="l">
              <a:spcAft>
                <a:spcPts val="400"/>
              </a:spcAft>
            </a:pPr>
            <a:r>
              <a:rPr lang="en-US" sz="1800" dirty="0">
                <a:cs typeface="Arial" charset="0"/>
              </a:rPr>
              <a:t>Boudreau, D </a:t>
            </a:r>
            <a:r>
              <a:rPr lang="en-US" sz="1800" dirty="0" smtClean="0">
                <a:cs typeface="Arial" charset="0"/>
              </a:rPr>
              <a:t>&amp; G</a:t>
            </a:r>
            <a:r>
              <a:rPr lang="en-US" sz="1800" dirty="0">
                <a:cs typeface="Arial" charset="0"/>
              </a:rPr>
              <a:t>. Wilson. 1992. Restoration &amp; Management Notes </a:t>
            </a:r>
            <a:r>
              <a:rPr lang="en-US" sz="1800" dirty="0" smtClean="0">
                <a:cs typeface="Arial" charset="0"/>
              </a:rPr>
              <a:t>10:94-95</a:t>
            </a:r>
            <a:r>
              <a:rPr lang="en-US" sz="1800" dirty="0">
                <a:cs typeface="Arial" charset="0"/>
              </a:rPr>
              <a:t>. </a:t>
            </a:r>
            <a:endParaRPr lang="en-US" sz="1800" dirty="0">
              <a:cs typeface="Times New Roman" pitchFamily="18" charset="0"/>
            </a:endParaRPr>
          </a:p>
          <a:p>
            <a:pPr algn="l">
              <a:spcAft>
                <a:spcPts val="400"/>
              </a:spcAft>
            </a:pPr>
            <a:r>
              <a:rPr lang="en-US" sz="1800" dirty="0">
                <a:cs typeface="Arial" charset="0"/>
              </a:rPr>
              <a:t>Fagan, M. &amp; D. </a:t>
            </a:r>
            <a:r>
              <a:rPr lang="en-US" sz="1800" dirty="0" err="1">
                <a:cs typeface="Arial" charset="0"/>
              </a:rPr>
              <a:t>Peart</a:t>
            </a:r>
            <a:r>
              <a:rPr lang="en-US" sz="1800" dirty="0">
                <a:cs typeface="Arial" charset="0"/>
              </a:rPr>
              <a:t>.  2004.  Forest Ecology and Management 194:95-107.</a:t>
            </a:r>
            <a:endParaRPr lang="en-US" sz="1800" dirty="0">
              <a:cs typeface="Times New Roman" pitchFamily="18" charset="0"/>
            </a:endParaRPr>
          </a:p>
          <a:p>
            <a:pPr>
              <a:spcAft>
                <a:spcPts val="400"/>
              </a:spcAft>
            </a:pPr>
            <a:r>
              <a:rPr lang="en-US" sz="1800" dirty="0" err="1" smtClean="0"/>
              <a:t>Gourley</a:t>
            </a:r>
            <a:r>
              <a:rPr lang="en-US" sz="1800" dirty="0" smtClean="0"/>
              <a:t>, L. C. &amp; E. Howell.  1984.  Restoration and Management Notes 2:87. </a:t>
            </a:r>
          </a:p>
          <a:p>
            <a:pPr algn="l">
              <a:spcAft>
                <a:spcPts val="400"/>
              </a:spcAft>
            </a:pPr>
            <a:r>
              <a:rPr lang="en-GB" sz="1800" dirty="0" err="1" smtClean="0">
                <a:cs typeface="Arial" charset="0"/>
              </a:rPr>
              <a:t>Heneghan</a:t>
            </a:r>
            <a:r>
              <a:rPr lang="en-GB" sz="1800" dirty="0">
                <a:cs typeface="Arial" charset="0"/>
              </a:rPr>
              <a:t>, L., C. Clay, &amp; C. </a:t>
            </a:r>
            <a:r>
              <a:rPr lang="en-GB" sz="1800" dirty="0" err="1">
                <a:cs typeface="Arial" charset="0"/>
              </a:rPr>
              <a:t>Brundage</a:t>
            </a:r>
            <a:r>
              <a:rPr lang="en-GB" sz="1800" dirty="0">
                <a:cs typeface="Arial" charset="0"/>
              </a:rPr>
              <a:t>.  2002.  Ecological Restoration </a:t>
            </a:r>
            <a:r>
              <a:rPr lang="en-GB" sz="1800" dirty="0" smtClean="0">
                <a:cs typeface="Arial" charset="0"/>
              </a:rPr>
              <a:t>20:108-111</a:t>
            </a:r>
            <a:r>
              <a:rPr lang="en-GB" sz="1800" dirty="0">
                <a:cs typeface="Arial" charset="0"/>
              </a:rPr>
              <a:t>.</a:t>
            </a:r>
            <a:endParaRPr lang="en-US" sz="1800" dirty="0">
              <a:cs typeface="Times New Roman" pitchFamily="18" charset="0"/>
            </a:endParaRPr>
          </a:p>
          <a:p>
            <a:pPr>
              <a:spcAft>
                <a:spcPts val="400"/>
              </a:spcAft>
            </a:pPr>
            <a:r>
              <a:rPr lang="en-US" sz="1800" dirty="0" err="1" smtClean="0"/>
              <a:t>Mascaro</a:t>
            </a:r>
            <a:r>
              <a:rPr lang="en-US" sz="1800" dirty="0" smtClean="0"/>
              <a:t>, J. &amp; S. </a:t>
            </a:r>
            <a:r>
              <a:rPr lang="en-US" sz="1800" dirty="0" err="1" smtClean="0"/>
              <a:t>Schnitzer</a:t>
            </a:r>
            <a:r>
              <a:rPr lang="en-US" sz="1800" dirty="0" smtClean="0"/>
              <a:t>. 2007.  Northeastern Naturalist 14:387-402.</a:t>
            </a:r>
            <a:endParaRPr lang="en-US" sz="1800" dirty="0" smtClean="0">
              <a:cs typeface="Arial" charset="0"/>
            </a:endParaRPr>
          </a:p>
          <a:p>
            <a:pPr algn="l">
              <a:spcAft>
                <a:spcPts val="400"/>
              </a:spcAft>
            </a:pPr>
            <a:r>
              <a:rPr lang="en-US" sz="1800" dirty="0" smtClean="0">
                <a:cs typeface="Arial" charset="0"/>
              </a:rPr>
              <a:t>Schmidt</a:t>
            </a:r>
            <a:r>
              <a:rPr lang="en-US" sz="1800" dirty="0">
                <a:cs typeface="Arial" charset="0"/>
              </a:rPr>
              <a:t>, K. &amp; C. Whelan.  1999.  Conservation Biology 13:1502-1506.</a:t>
            </a:r>
            <a:endParaRPr lang="en-US" sz="1800" dirty="0">
              <a:cs typeface="Times New Roman" pitchFamily="18" charset="0"/>
            </a:endParaRPr>
          </a:p>
          <a:p>
            <a:pPr algn="l">
              <a:spcAft>
                <a:spcPts val="400"/>
              </a:spcAft>
            </a:pPr>
            <a:r>
              <a:rPr lang="en-US" sz="1800" dirty="0">
                <a:cs typeface="Arial" charset="0"/>
              </a:rPr>
              <a:t>USDA Agricultural Research Service.  </a:t>
            </a:r>
            <a:r>
              <a:rPr lang="en-US" sz="1800" dirty="0">
                <a:cs typeface="Arial" charset="0"/>
                <a:hlinkClick r:id="rId10"/>
              </a:rPr>
              <a:t>http://www.ars.usda.gov/Main/docs.htm?docid=9921</a:t>
            </a:r>
            <a:endParaRPr lang="en-US" sz="1800" dirty="0">
              <a:cs typeface="Times New Roman" pitchFamily="18" charset="0"/>
            </a:endParaRPr>
          </a:p>
          <a:p>
            <a:pPr algn="l">
              <a:spcAft>
                <a:spcPts val="400"/>
              </a:spcAft>
            </a:pPr>
            <a:r>
              <a:rPr lang="en-US" sz="1800" dirty="0" err="1">
                <a:cs typeface="Arial" charset="0"/>
              </a:rPr>
              <a:t>Yoo</a:t>
            </a:r>
            <a:r>
              <a:rPr lang="en-US" sz="1800" dirty="0">
                <a:cs typeface="Arial" charset="0"/>
              </a:rPr>
              <a:t>, H., R. O’Neil, D. </a:t>
            </a:r>
            <a:r>
              <a:rPr lang="en-US" sz="1800" dirty="0" err="1">
                <a:cs typeface="Arial" charset="0"/>
              </a:rPr>
              <a:t>Voegtlin</a:t>
            </a:r>
            <a:r>
              <a:rPr lang="en-US" sz="1800" dirty="0">
                <a:cs typeface="Arial" charset="0"/>
              </a:rPr>
              <a:t>, &amp; W. Graves. 2005.  Annals of Entomological Society of America 98:926-930</a:t>
            </a:r>
            <a:r>
              <a:rPr lang="en-US" sz="1800" dirty="0" smtClean="0">
                <a:cs typeface="Arial" charset="0"/>
              </a:rPr>
              <a:t>.</a:t>
            </a:r>
            <a:endParaRPr lang="en-US" sz="1800" dirty="0">
              <a:cs typeface="Times New Roman" pitchFamily="18" charset="0"/>
            </a:endParaRPr>
          </a:p>
        </p:txBody>
      </p:sp>
      <p:sp>
        <p:nvSpPr>
          <p:cNvPr id="33" name="Rectangle 32"/>
          <p:cNvSpPr/>
          <p:nvPr/>
        </p:nvSpPr>
        <p:spPr>
          <a:xfrm>
            <a:off x="23698200" y="34747200"/>
            <a:ext cx="1991251" cy="400110"/>
          </a:xfrm>
          <a:prstGeom prst="rect">
            <a:avLst/>
          </a:prstGeom>
        </p:spPr>
        <p:txBody>
          <a:bodyPr wrap="none">
            <a:spAutoFit/>
          </a:bodyPr>
          <a:lstStyle/>
          <a:p>
            <a:r>
              <a:rPr lang="en-US" sz="2000" dirty="0" smtClean="0"/>
              <a:t>r=0.31; p=0.031</a:t>
            </a:r>
            <a:endParaRPr lang="en-US" sz="2400" dirty="0"/>
          </a:p>
        </p:txBody>
      </p:sp>
      <p:sp>
        <p:nvSpPr>
          <p:cNvPr id="34" name="Rectangle 33"/>
          <p:cNvSpPr/>
          <p:nvPr/>
        </p:nvSpPr>
        <p:spPr>
          <a:xfrm>
            <a:off x="23698200" y="39014400"/>
            <a:ext cx="1991251" cy="400110"/>
          </a:xfrm>
          <a:prstGeom prst="rect">
            <a:avLst/>
          </a:prstGeom>
        </p:spPr>
        <p:txBody>
          <a:bodyPr wrap="none">
            <a:spAutoFit/>
          </a:bodyPr>
          <a:lstStyle/>
          <a:p>
            <a:r>
              <a:rPr lang="en-US" sz="2000" dirty="0" smtClean="0"/>
              <a:t>r=0.27; p=0.047</a:t>
            </a:r>
            <a:endParaRPr lang="en-US" sz="2400" dirty="0"/>
          </a:p>
        </p:txBody>
      </p:sp>
      <p:sp>
        <p:nvSpPr>
          <p:cNvPr id="35" name="Rectangle 34"/>
          <p:cNvSpPr/>
          <p:nvPr/>
        </p:nvSpPr>
        <p:spPr>
          <a:xfrm>
            <a:off x="23850600" y="29337000"/>
            <a:ext cx="1848583" cy="400110"/>
          </a:xfrm>
          <a:prstGeom prst="rect">
            <a:avLst/>
          </a:prstGeom>
        </p:spPr>
        <p:txBody>
          <a:bodyPr wrap="none">
            <a:spAutoFit/>
          </a:bodyPr>
          <a:lstStyle/>
          <a:p>
            <a:r>
              <a:rPr lang="en-US" sz="2000" dirty="0" smtClean="0"/>
              <a:t>r=0.12; p=0.23</a:t>
            </a:r>
            <a:endParaRPr lang="en-US" sz="2400" dirty="0"/>
          </a:p>
        </p:txBody>
      </p:sp>
      <p:sp>
        <p:nvSpPr>
          <p:cNvPr id="36" name="Rectangle 35"/>
          <p:cNvSpPr/>
          <p:nvPr/>
        </p:nvSpPr>
        <p:spPr>
          <a:xfrm>
            <a:off x="23317199" y="20269200"/>
            <a:ext cx="1848583" cy="400110"/>
          </a:xfrm>
          <a:prstGeom prst="rect">
            <a:avLst/>
          </a:prstGeom>
        </p:spPr>
        <p:txBody>
          <a:bodyPr wrap="none">
            <a:spAutoFit/>
          </a:bodyPr>
          <a:lstStyle/>
          <a:p>
            <a:r>
              <a:rPr lang="en-US" sz="2000" dirty="0" smtClean="0"/>
              <a:t>r=0.03; p=0.57</a:t>
            </a:r>
            <a:endParaRPr lang="en-US" sz="2400" dirty="0"/>
          </a:p>
        </p:txBody>
      </p:sp>
      <p:sp>
        <p:nvSpPr>
          <p:cNvPr id="37" name="Rectangle 36"/>
          <p:cNvSpPr/>
          <p:nvPr/>
        </p:nvSpPr>
        <p:spPr>
          <a:xfrm>
            <a:off x="19202400" y="16306800"/>
            <a:ext cx="10515600"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p:nvPr/>
        </p:nvGraphicFramePr>
        <p:xfrm>
          <a:off x="26365200" y="17145000"/>
          <a:ext cx="2906751" cy="34855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 name="Chart 7"/>
          <p:cNvGraphicFramePr/>
          <p:nvPr/>
        </p:nvGraphicFramePr>
        <p:xfrm>
          <a:off x="19126200" y="17221200"/>
          <a:ext cx="2821259" cy="340259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 name="Chart 8"/>
          <p:cNvGraphicFramePr/>
          <p:nvPr/>
        </p:nvGraphicFramePr>
        <p:xfrm>
          <a:off x="21183600" y="17145000"/>
          <a:ext cx="2743200" cy="33528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0" name="Chart 9"/>
          <p:cNvGraphicFramePr/>
          <p:nvPr/>
        </p:nvGraphicFramePr>
        <p:xfrm>
          <a:off x="23774400" y="17297400"/>
          <a:ext cx="2885378" cy="3326390"/>
        </p:xfrm>
        <a:graphic>
          <a:graphicData uri="http://schemas.openxmlformats.org/drawingml/2006/chart">
            <c:chart xmlns:c="http://schemas.openxmlformats.org/drawingml/2006/chart" xmlns:r="http://schemas.openxmlformats.org/officeDocument/2006/relationships" r:id="rId14"/>
          </a:graphicData>
        </a:graphic>
      </p:graphicFrame>
      <p:sp>
        <p:nvSpPr>
          <p:cNvPr id="11" name="TextBox 19"/>
          <p:cNvSpPr txBox="1">
            <a:spLocks noChangeArrowheads="1"/>
          </p:cNvSpPr>
          <p:nvPr/>
        </p:nvSpPr>
        <p:spPr bwMode="auto">
          <a:xfrm>
            <a:off x="19583400" y="20725922"/>
            <a:ext cx="9746166" cy="1031051"/>
          </a:xfrm>
          <a:prstGeom prst="rect">
            <a:avLst/>
          </a:prstGeom>
          <a:noFill/>
          <a:ln w="9525">
            <a:solidFill>
              <a:schemeClr val="tx1"/>
            </a:solidFill>
            <a:miter lim="800000"/>
            <a:headEnd/>
            <a:tailEnd/>
          </a:ln>
        </p:spPr>
        <p:txBody>
          <a:bodyPr wrap="square">
            <a:spAutoFit/>
          </a:bodyPr>
          <a:lstStyle/>
          <a:p>
            <a:r>
              <a:rPr lang="en-US" sz="2000" dirty="0"/>
              <a:t>Figure 1. </a:t>
            </a:r>
            <a:r>
              <a:rPr lang="en-US" sz="2000" dirty="0" smtClean="0"/>
              <a:t>Means and standard deviations for treatment and control plots.  W</a:t>
            </a:r>
            <a:r>
              <a:rPr lang="en-US" sz="2100" dirty="0" smtClean="0"/>
              <a:t>ater</a:t>
            </a:r>
            <a:r>
              <a:rPr lang="en-US" sz="2000" dirty="0"/>
              <a:t>, carbon, </a:t>
            </a:r>
            <a:r>
              <a:rPr lang="en-US" sz="2000" dirty="0" smtClean="0"/>
              <a:t>nitrogen, and phosphorus content did not significantly differ between treatment and control plots.  </a:t>
            </a:r>
            <a:endParaRPr lang="en-US" sz="2000" dirty="0"/>
          </a:p>
        </p:txBody>
      </p:sp>
      <p:sp>
        <p:nvSpPr>
          <p:cNvPr id="38" name="Rectangle 37"/>
          <p:cNvSpPr/>
          <p:nvPr/>
        </p:nvSpPr>
        <p:spPr>
          <a:xfrm>
            <a:off x="22701207" y="16687800"/>
            <a:ext cx="4115870" cy="461665"/>
          </a:xfrm>
          <a:prstGeom prst="rect">
            <a:avLst/>
          </a:prstGeom>
        </p:spPr>
        <p:txBody>
          <a:bodyPr wrap="none">
            <a:spAutoFit/>
          </a:bodyPr>
          <a:lstStyle/>
          <a:p>
            <a:pPr algn="ctr">
              <a:defRPr sz="2400" b="1" i="0" u="none" strike="noStrike" kern="1200" baseline="0">
                <a:solidFill>
                  <a:srgbClr val="000000"/>
                </a:solidFill>
                <a:latin typeface="+mn-lt"/>
                <a:ea typeface="+mn-ea"/>
                <a:cs typeface="+mn-cs"/>
              </a:defRPr>
            </a:pPr>
            <a:r>
              <a:rPr lang="en-US" sz="2400" dirty="0" smtClean="0"/>
              <a:t>Treatment vs. control plots</a:t>
            </a:r>
            <a:endParaRPr lang="en-US" sz="2400" dirty="0"/>
          </a:p>
        </p:txBody>
      </p:sp>
      <p:pic>
        <p:nvPicPr>
          <p:cNvPr id="1027" name="Picture 3"/>
          <p:cNvPicPr>
            <a:picLocks noChangeAspect="1" noChangeArrowheads="1"/>
          </p:cNvPicPr>
          <p:nvPr/>
        </p:nvPicPr>
        <p:blipFill>
          <a:blip r:embed="rId15" cstate="print"/>
          <a:srcRect/>
          <a:stretch>
            <a:fillRect/>
          </a:stretch>
        </p:blipFill>
        <p:spPr bwMode="auto">
          <a:xfrm>
            <a:off x="34442400" y="2286000"/>
            <a:ext cx="6426200" cy="2754086"/>
          </a:xfrm>
          <a:prstGeom prst="rect">
            <a:avLst/>
          </a:prstGeom>
          <a:noFill/>
          <a:ln w="9525">
            <a:noFill/>
            <a:miter lim="800000"/>
            <a:headEnd/>
            <a:tailEnd/>
          </a:ln>
          <a:effectLst/>
        </p:spPr>
      </p:pic>
      <p:pic>
        <p:nvPicPr>
          <p:cNvPr id="39" name="Picture 3"/>
          <p:cNvPicPr>
            <a:picLocks noChangeAspect="1" noChangeArrowheads="1"/>
          </p:cNvPicPr>
          <p:nvPr/>
        </p:nvPicPr>
        <p:blipFill>
          <a:blip r:embed="rId15" cstate="print"/>
          <a:srcRect/>
          <a:stretch>
            <a:fillRect/>
          </a:stretch>
        </p:blipFill>
        <p:spPr bwMode="auto">
          <a:xfrm>
            <a:off x="2438400" y="2133600"/>
            <a:ext cx="6934200" cy="2971800"/>
          </a:xfrm>
          <a:prstGeom prst="rect">
            <a:avLst/>
          </a:prstGeom>
          <a:noFill/>
          <a:ln w="9525">
            <a:noFill/>
            <a:miter lim="800000"/>
            <a:headEnd/>
            <a:tailEnd/>
          </a:ln>
          <a:effectLst/>
        </p:spPr>
      </p:pic>
      <p:sp>
        <p:nvSpPr>
          <p:cNvPr id="40" name="Rectangle 39"/>
          <p:cNvSpPr/>
          <p:nvPr/>
        </p:nvSpPr>
        <p:spPr>
          <a:xfrm>
            <a:off x="23774400" y="24155400"/>
            <a:ext cx="1848583" cy="400110"/>
          </a:xfrm>
          <a:prstGeom prst="rect">
            <a:avLst/>
          </a:prstGeom>
        </p:spPr>
        <p:txBody>
          <a:bodyPr wrap="none">
            <a:spAutoFit/>
          </a:bodyPr>
          <a:lstStyle/>
          <a:p>
            <a:r>
              <a:rPr lang="en-US" sz="2000" dirty="0" smtClean="0"/>
              <a:t>r=0.03; p=0.57</a:t>
            </a:r>
            <a:endParaRPr lang="en-US" sz="2400" dirty="0"/>
          </a:p>
        </p:txBody>
      </p:sp>
    </p:spTree>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307</TotalTime>
  <Words>676</Words>
  <Application>Microsoft Office PowerPoint</Application>
  <PresentationFormat>Custom</PresentationFormat>
  <Paragraphs>74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vt:lpstr>
      <vt:lpstr>Photo Editor Photo</vt:lpstr>
      <vt:lpstr>INTRODUCTION   European Buckthorn Rhamnus cathartica is an invasive shrub/tree that is dominating many forests in eastern North America (Mascaro and Schnitzer, 2007; Gourley and Howell 1984; Boudreau and Willson 1992).  Researchers have found various negative ecological effects of buckthorn, including increased nest predation in songbirds (Schmidt &amp; Whelan 1999), decreased herbaceous groundcover (Boudreau &amp; Wilson 1992), decreased juvenile recruitment by canopy trees (Fagan &amp; Peart 2004), and the hosting of crown rust (USDA) and overwintering soybean aphids (Yoo et al. 2005).  Many theories have been put forth about the reason for Buckthorn success in the forests, including the theory that Buckthorn makes the soil composition less conducive to the growth of native vegetation by altering soil properties such as moisture and nitrogen content (Heneghan et al. 2004).    In this experiment, we tested the hypothesis that buckthorn affects soil properties and predicted a) that plots containing buckthorn would have a significant difference in their carbon, nitrogen, phosphorus and/or water content compared to plots where all buckthorn shrubs have been removed, and b) that carbon, nitrogen, phosphorus, and water content of soil would correlate with buckthorn density.</vt:lpstr>
    </vt:vector>
  </TitlesOfParts>
  <Company>Northwestern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ttracy</dc:creator>
  <cp:lastModifiedBy>ttracy</cp:lastModifiedBy>
  <cp:revision>24</cp:revision>
  <dcterms:created xsi:type="dcterms:W3CDTF">2011-04-22T18:47:15Z</dcterms:created>
  <dcterms:modified xsi:type="dcterms:W3CDTF">2011-04-28T18:32:37Z</dcterms:modified>
</cp:coreProperties>
</file>