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43891200"/>
  <p:notesSz cx="6946900" cy="9271000"/>
  <p:defaultTextStyle>
    <a:defPPr>
      <a:defRPr lang="en-US"/>
    </a:defPPr>
    <a:lvl1pPr algn="l" defTabSz="5014913" rtl="0" fontAlgn="base">
      <a:spcBef>
        <a:spcPct val="0"/>
      </a:spcBef>
      <a:spcAft>
        <a:spcPct val="0"/>
      </a:spcAft>
      <a:defRPr sz="9900" kern="1200">
        <a:solidFill>
          <a:schemeClr val="tx1"/>
        </a:solidFill>
        <a:latin typeface="Calibri" pitchFamily="34" charset="0"/>
        <a:ea typeface="+mn-ea"/>
        <a:cs typeface="Arial" charset="0"/>
      </a:defRPr>
    </a:lvl1pPr>
    <a:lvl2pPr marL="2506663" indent="-2049463" algn="l" defTabSz="5014913" rtl="0" fontAlgn="base">
      <a:spcBef>
        <a:spcPct val="0"/>
      </a:spcBef>
      <a:spcAft>
        <a:spcPct val="0"/>
      </a:spcAft>
      <a:defRPr sz="9900" kern="1200">
        <a:solidFill>
          <a:schemeClr val="tx1"/>
        </a:solidFill>
        <a:latin typeface="Calibri" pitchFamily="34" charset="0"/>
        <a:ea typeface="+mn-ea"/>
        <a:cs typeface="Arial" charset="0"/>
      </a:defRPr>
    </a:lvl2pPr>
    <a:lvl3pPr marL="5014913" indent="-4100513" algn="l" defTabSz="5014913" rtl="0" fontAlgn="base">
      <a:spcBef>
        <a:spcPct val="0"/>
      </a:spcBef>
      <a:spcAft>
        <a:spcPct val="0"/>
      </a:spcAft>
      <a:defRPr sz="9900" kern="1200">
        <a:solidFill>
          <a:schemeClr val="tx1"/>
        </a:solidFill>
        <a:latin typeface="Calibri" pitchFamily="34" charset="0"/>
        <a:ea typeface="+mn-ea"/>
        <a:cs typeface="Arial" charset="0"/>
      </a:defRPr>
    </a:lvl3pPr>
    <a:lvl4pPr marL="7523163" indent="-6151563" algn="l" defTabSz="5014913" rtl="0" fontAlgn="base">
      <a:spcBef>
        <a:spcPct val="0"/>
      </a:spcBef>
      <a:spcAft>
        <a:spcPct val="0"/>
      </a:spcAft>
      <a:defRPr sz="9900" kern="1200">
        <a:solidFill>
          <a:schemeClr val="tx1"/>
        </a:solidFill>
        <a:latin typeface="Calibri" pitchFamily="34" charset="0"/>
        <a:ea typeface="+mn-ea"/>
        <a:cs typeface="Arial" charset="0"/>
      </a:defRPr>
    </a:lvl4pPr>
    <a:lvl5pPr marL="10031413" indent="-8202613" algn="l" defTabSz="5014913" rtl="0" fontAlgn="base">
      <a:spcBef>
        <a:spcPct val="0"/>
      </a:spcBef>
      <a:spcAft>
        <a:spcPct val="0"/>
      </a:spcAft>
      <a:defRPr sz="9900" kern="1200">
        <a:solidFill>
          <a:schemeClr val="tx1"/>
        </a:solidFill>
        <a:latin typeface="Calibri" pitchFamily="34" charset="0"/>
        <a:ea typeface="+mn-ea"/>
        <a:cs typeface="Arial" charset="0"/>
      </a:defRPr>
    </a:lvl5pPr>
    <a:lvl6pPr marL="2286000" algn="l" defTabSz="914400" rtl="0" eaLnBrk="1" latinLnBrk="0" hangingPunct="1">
      <a:defRPr sz="9900" kern="1200">
        <a:solidFill>
          <a:schemeClr val="tx1"/>
        </a:solidFill>
        <a:latin typeface="Calibri" pitchFamily="34" charset="0"/>
        <a:ea typeface="+mn-ea"/>
        <a:cs typeface="Arial" charset="0"/>
      </a:defRPr>
    </a:lvl6pPr>
    <a:lvl7pPr marL="2743200" algn="l" defTabSz="914400" rtl="0" eaLnBrk="1" latinLnBrk="0" hangingPunct="1">
      <a:defRPr sz="9900" kern="1200">
        <a:solidFill>
          <a:schemeClr val="tx1"/>
        </a:solidFill>
        <a:latin typeface="Calibri" pitchFamily="34" charset="0"/>
        <a:ea typeface="+mn-ea"/>
        <a:cs typeface="Arial" charset="0"/>
      </a:defRPr>
    </a:lvl7pPr>
    <a:lvl8pPr marL="3200400" algn="l" defTabSz="914400" rtl="0" eaLnBrk="1" latinLnBrk="0" hangingPunct="1">
      <a:defRPr sz="9900" kern="1200">
        <a:solidFill>
          <a:schemeClr val="tx1"/>
        </a:solidFill>
        <a:latin typeface="Calibri" pitchFamily="34" charset="0"/>
        <a:ea typeface="+mn-ea"/>
        <a:cs typeface="Arial" charset="0"/>
      </a:defRPr>
    </a:lvl8pPr>
    <a:lvl9pPr marL="3657600" algn="l" defTabSz="914400" rtl="0" eaLnBrk="1" latinLnBrk="0" hangingPunct="1">
      <a:defRPr sz="9900"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6" d="100"/>
          <a:sy n="16" d="100"/>
        </p:scale>
        <p:origin x="-1566" y="-210"/>
      </p:cViewPr>
      <p:guideLst>
        <p:guide orient="horz" pos="13824"/>
        <p:guide pos="1382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0533" cy="464348"/>
          </a:xfrm>
          <a:prstGeom prst="rect">
            <a:avLst/>
          </a:prstGeom>
        </p:spPr>
        <p:txBody>
          <a:bodyPr vert="horz" lIns="91466" tIns="45732" rIns="91466" bIns="45732" rtlCol="0"/>
          <a:lstStyle>
            <a:lvl1pPr algn="l" defTabSz="5016124"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4793" y="1"/>
            <a:ext cx="3010533" cy="464348"/>
          </a:xfrm>
          <a:prstGeom prst="rect">
            <a:avLst/>
          </a:prstGeom>
        </p:spPr>
        <p:txBody>
          <a:bodyPr vert="horz" lIns="91466" tIns="45732" rIns="91466" bIns="45732" rtlCol="0"/>
          <a:lstStyle>
            <a:lvl1pPr algn="r" defTabSz="5016124" fontAlgn="auto">
              <a:spcBef>
                <a:spcPts val="0"/>
              </a:spcBef>
              <a:spcAft>
                <a:spcPts val="0"/>
              </a:spcAft>
              <a:defRPr sz="1200" smtClean="0">
                <a:latin typeface="+mn-lt"/>
                <a:cs typeface="+mn-cs"/>
              </a:defRPr>
            </a:lvl1pPr>
          </a:lstStyle>
          <a:p>
            <a:pPr>
              <a:defRPr/>
            </a:pPr>
            <a:fld id="{6D2CE956-A877-4C34-B8FB-0E30F2C6570B}" type="datetimeFigureOut">
              <a:rPr lang="en-US"/>
              <a:pPr>
                <a:defRPr/>
              </a:pPr>
              <a:t>4/18/2013</a:t>
            </a:fld>
            <a:endParaRPr lang="en-US"/>
          </a:p>
        </p:txBody>
      </p:sp>
      <p:sp>
        <p:nvSpPr>
          <p:cNvPr id="4" name="Slide Image Placeholder 3"/>
          <p:cNvSpPr>
            <a:spLocks noGrp="1" noRot="1" noChangeAspect="1"/>
          </p:cNvSpPr>
          <p:nvPr>
            <p:ph type="sldImg" idx="2"/>
          </p:nvPr>
        </p:nvSpPr>
        <p:spPr>
          <a:xfrm>
            <a:off x="1735138" y="695325"/>
            <a:ext cx="3476625" cy="3478213"/>
          </a:xfrm>
          <a:prstGeom prst="rect">
            <a:avLst/>
          </a:prstGeom>
          <a:noFill/>
          <a:ln w="12700">
            <a:solidFill>
              <a:prstClr val="black"/>
            </a:solidFill>
          </a:ln>
        </p:spPr>
        <p:txBody>
          <a:bodyPr vert="horz" lIns="91466" tIns="45732" rIns="91466" bIns="45732" rtlCol="0" anchor="ctr"/>
          <a:lstStyle/>
          <a:p>
            <a:pPr lvl="0"/>
            <a:endParaRPr lang="en-US" noProof="0"/>
          </a:p>
        </p:txBody>
      </p:sp>
      <p:sp>
        <p:nvSpPr>
          <p:cNvPr id="5" name="Notes Placeholder 4"/>
          <p:cNvSpPr>
            <a:spLocks noGrp="1"/>
          </p:cNvSpPr>
          <p:nvPr>
            <p:ph type="body" sz="quarter" idx="3"/>
          </p:nvPr>
        </p:nvSpPr>
        <p:spPr>
          <a:xfrm>
            <a:off x="694376" y="4404125"/>
            <a:ext cx="5558150" cy="4171152"/>
          </a:xfrm>
          <a:prstGeom prst="rect">
            <a:avLst/>
          </a:prstGeom>
        </p:spPr>
        <p:txBody>
          <a:bodyPr vert="horz" lIns="91466" tIns="45732" rIns="91466" bIns="4573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057"/>
            <a:ext cx="3010533" cy="464348"/>
          </a:xfrm>
          <a:prstGeom prst="rect">
            <a:avLst/>
          </a:prstGeom>
        </p:spPr>
        <p:txBody>
          <a:bodyPr vert="horz" lIns="91466" tIns="45732" rIns="91466" bIns="45732" rtlCol="0" anchor="b"/>
          <a:lstStyle>
            <a:lvl1pPr algn="l" defTabSz="5016124"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4793" y="8805057"/>
            <a:ext cx="3010533" cy="464348"/>
          </a:xfrm>
          <a:prstGeom prst="rect">
            <a:avLst/>
          </a:prstGeom>
        </p:spPr>
        <p:txBody>
          <a:bodyPr vert="horz" lIns="91466" tIns="45732" rIns="91466" bIns="45732" rtlCol="0" anchor="b"/>
          <a:lstStyle>
            <a:lvl1pPr algn="r" defTabSz="5016124" fontAlgn="auto">
              <a:spcBef>
                <a:spcPts val="0"/>
              </a:spcBef>
              <a:spcAft>
                <a:spcPts val="0"/>
              </a:spcAft>
              <a:defRPr sz="1200" smtClean="0">
                <a:latin typeface="+mn-lt"/>
                <a:cs typeface="+mn-cs"/>
              </a:defRPr>
            </a:lvl1pPr>
          </a:lstStyle>
          <a:p>
            <a:pPr>
              <a:defRPr/>
            </a:pPr>
            <a:fld id="{F043DF2A-7241-4BD1-8E0B-C02A2DDB8517}" type="slidenum">
              <a:rPr lang="en-US"/>
              <a:pPr>
                <a:defRPr/>
              </a:pPr>
              <a:t>‹#›</a:t>
            </a:fld>
            <a:endParaRPr lang="en-US"/>
          </a:p>
        </p:txBody>
      </p:sp>
    </p:spTree>
    <p:extLst>
      <p:ext uri="{BB962C8B-B14F-4D97-AF65-F5344CB8AC3E}">
        <p14:creationId xmlns:p14="http://schemas.microsoft.com/office/powerpoint/2010/main" val="1864494260"/>
      </p:ext>
    </p:extLst>
  </p:cSld>
  <p:clrMap bg1="lt1" tx1="dk1" bg2="lt2" tx2="dk2" accent1="accent1" accent2="accent2" accent3="accent3" accent4="accent4" accent5="accent5" accent6="accent6" hlink="hlink" folHlink="folHlink"/>
  <p:notesStyle>
    <a:lvl1pPr algn="l" defTabSz="5014913" rtl="0" fontAlgn="base">
      <a:spcBef>
        <a:spcPct val="30000"/>
      </a:spcBef>
      <a:spcAft>
        <a:spcPct val="0"/>
      </a:spcAft>
      <a:defRPr sz="6600" kern="1200">
        <a:solidFill>
          <a:schemeClr val="tx1"/>
        </a:solidFill>
        <a:latin typeface="+mn-lt"/>
        <a:ea typeface="+mn-ea"/>
        <a:cs typeface="+mn-cs"/>
      </a:defRPr>
    </a:lvl1pPr>
    <a:lvl2pPr marL="2506663" algn="l" defTabSz="5014913" rtl="0" fontAlgn="base">
      <a:spcBef>
        <a:spcPct val="30000"/>
      </a:spcBef>
      <a:spcAft>
        <a:spcPct val="0"/>
      </a:spcAft>
      <a:defRPr sz="6600" kern="1200">
        <a:solidFill>
          <a:schemeClr val="tx1"/>
        </a:solidFill>
        <a:latin typeface="+mn-lt"/>
        <a:ea typeface="+mn-ea"/>
        <a:cs typeface="+mn-cs"/>
      </a:defRPr>
    </a:lvl2pPr>
    <a:lvl3pPr marL="5014913" algn="l" defTabSz="5014913" rtl="0" fontAlgn="base">
      <a:spcBef>
        <a:spcPct val="30000"/>
      </a:spcBef>
      <a:spcAft>
        <a:spcPct val="0"/>
      </a:spcAft>
      <a:defRPr sz="6600" kern="1200">
        <a:solidFill>
          <a:schemeClr val="tx1"/>
        </a:solidFill>
        <a:latin typeface="+mn-lt"/>
        <a:ea typeface="+mn-ea"/>
        <a:cs typeface="+mn-cs"/>
      </a:defRPr>
    </a:lvl3pPr>
    <a:lvl4pPr marL="7523163" algn="l" defTabSz="5014913" rtl="0" fontAlgn="base">
      <a:spcBef>
        <a:spcPct val="30000"/>
      </a:spcBef>
      <a:spcAft>
        <a:spcPct val="0"/>
      </a:spcAft>
      <a:defRPr sz="6600" kern="1200">
        <a:solidFill>
          <a:schemeClr val="tx1"/>
        </a:solidFill>
        <a:latin typeface="+mn-lt"/>
        <a:ea typeface="+mn-ea"/>
        <a:cs typeface="+mn-cs"/>
      </a:defRPr>
    </a:lvl4pPr>
    <a:lvl5pPr marL="10031413" algn="l" defTabSz="5014913" rtl="0" fontAlgn="base">
      <a:spcBef>
        <a:spcPct val="30000"/>
      </a:spcBef>
      <a:spcAft>
        <a:spcPct val="0"/>
      </a:spcAft>
      <a:defRPr sz="6600" kern="1200">
        <a:solidFill>
          <a:schemeClr val="tx1"/>
        </a:solidFill>
        <a:latin typeface="+mn-lt"/>
        <a:ea typeface="+mn-ea"/>
        <a:cs typeface="+mn-cs"/>
      </a:defRPr>
    </a:lvl5pPr>
    <a:lvl6pPr marL="12540310" algn="l" defTabSz="5016124" rtl="0" eaLnBrk="1" latinLnBrk="0" hangingPunct="1">
      <a:defRPr sz="6600" kern="1200">
        <a:solidFill>
          <a:schemeClr val="tx1"/>
        </a:solidFill>
        <a:latin typeface="+mn-lt"/>
        <a:ea typeface="+mn-ea"/>
        <a:cs typeface="+mn-cs"/>
      </a:defRPr>
    </a:lvl6pPr>
    <a:lvl7pPr marL="15048372" algn="l" defTabSz="5016124" rtl="0" eaLnBrk="1" latinLnBrk="0" hangingPunct="1">
      <a:defRPr sz="6600" kern="1200">
        <a:solidFill>
          <a:schemeClr val="tx1"/>
        </a:solidFill>
        <a:latin typeface="+mn-lt"/>
        <a:ea typeface="+mn-ea"/>
        <a:cs typeface="+mn-cs"/>
      </a:defRPr>
    </a:lvl7pPr>
    <a:lvl8pPr marL="17556434" algn="l" defTabSz="5016124" rtl="0" eaLnBrk="1" latinLnBrk="0" hangingPunct="1">
      <a:defRPr sz="6600" kern="1200">
        <a:solidFill>
          <a:schemeClr val="tx1"/>
        </a:solidFill>
        <a:latin typeface="+mn-lt"/>
        <a:ea typeface="+mn-ea"/>
        <a:cs typeface="+mn-cs"/>
      </a:defRPr>
    </a:lvl8pPr>
    <a:lvl9pPr marL="20064496" algn="l" defTabSz="5016124" rtl="0" eaLnBrk="1" latinLnBrk="0" hangingPunct="1">
      <a:defRPr sz="6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pPr defTabSz="5014913" fontAlgn="base">
              <a:spcBef>
                <a:spcPct val="0"/>
              </a:spcBef>
              <a:spcAft>
                <a:spcPct val="0"/>
              </a:spcAft>
            </a:pPr>
            <a:fld id="{9B3C825A-57BC-4164-8516-7B9A34043000}" type="slidenum">
              <a:rPr lang="en-US" sz="1200"/>
              <a:pPr defTabSz="5014913" fontAlgn="base">
                <a:spcBef>
                  <a:spcPct val="0"/>
                </a:spcBef>
                <a:spcAft>
                  <a:spcPct val="0"/>
                </a:spcAft>
              </a:pPr>
              <a:t>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3634723"/>
            <a:ext cx="3730752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24871680"/>
            <a:ext cx="30723840" cy="11216640"/>
          </a:xfrm>
        </p:spPr>
        <p:txBody>
          <a:bodyPr/>
          <a:lstStyle>
            <a:lvl1pPr marL="0" indent="0" algn="ctr">
              <a:buNone/>
              <a:defRPr>
                <a:solidFill>
                  <a:schemeClr val="tx1">
                    <a:tint val="75000"/>
                  </a:schemeClr>
                </a:solidFill>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02E75D5-D3DE-4160-898E-32235129D768}" type="datetimeFigureOut">
              <a:rPr lang="en-US"/>
              <a:pPr>
                <a:defRPr/>
              </a:pPr>
              <a:t>4/18/2013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6DADED-59B0-44DC-8955-AE312D90AFF7}" type="slidenum">
              <a:rPr lang="en-US"/>
              <a:pPr>
                <a:defRPr/>
              </a:pPr>
              <a:t>‹#›</a:t>
            </a:fld>
            <a:endParaRPr lang="en-US"/>
          </a:p>
        </p:txBody>
      </p:sp>
    </p:spTree>
    <p:extLst>
      <p:ext uri="{BB962C8B-B14F-4D97-AF65-F5344CB8AC3E}">
        <p14:creationId xmlns:p14="http://schemas.microsoft.com/office/powerpoint/2010/main" val="28668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D7E7EB-B1A3-442B-8EB2-759225627EAB}" type="datetimeFigureOut">
              <a:rPr lang="en-US"/>
              <a:pPr>
                <a:defRPr/>
              </a:pPr>
              <a:t>4/18/2013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17F8D6-5373-4947-AA45-4EA11A156F7E}" type="slidenum">
              <a:rPr lang="en-US"/>
              <a:pPr>
                <a:defRPr/>
              </a:pPr>
              <a:t>‹#›</a:t>
            </a:fld>
            <a:endParaRPr lang="en-US"/>
          </a:p>
        </p:txBody>
      </p:sp>
    </p:spTree>
    <p:extLst>
      <p:ext uri="{BB962C8B-B14F-4D97-AF65-F5344CB8AC3E}">
        <p14:creationId xmlns:p14="http://schemas.microsoft.com/office/powerpoint/2010/main" val="4134928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757686"/>
            <a:ext cx="9875520" cy="37449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757686"/>
            <a:ext cx="28895040" cy="37449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AA538-DCA0-455E-A049-C3B03D07B692}" type="datetimeFigureOut">
              <a:rPr lang="en-US"/>
              <a:pPr>
                <a:defRPr/>
              </a:pPr>
              <a:t>4/18/2013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307926-1EE8-4185-B86A-4A6A60A12FF4}" type="slidenum">
              <a:rPr lang="en-US"/>
              <a:pPr>
                <a:defRPr/>
              </a:pPr>
              <a:t>‹#›</a:t>
            </a:fld>
            <a:endParaRPr lang="en-US"/>
          </a:p>
        </p:txBody>
      </p:sp>
    </p:spTree>
    <p:extLst>
      <p:ext uri="{BB962C8B-B14F-4D97-AF65-F5344CB8AC3E}">
        <p14:creationId xmlns:p14="http://schemas.microsoft.com/office/powerpoint/2010/main" val="78879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6B5847-D727-46AF-96DC-9AFC4A835E02}" type="datetimeFigureOut">
              <a:rPr lang="en-US"/>
              <a:pPr>
                <a:defRPr/>
              </a:pPr>
              <a:t>4/18/2013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BDBF41-D554-4ADE-B188-01B24DCA5543}" type="slidenum">
              <a:rPr lang="en-US"/>
              <a:pPr>
                <a:defRPr/>
              </a:pPr>
              <a:t>‹#›</a:t>
            </a:fld>
            <a:endParaRPr lang="en-US"/>
          </a:p>
        </p:txBody>
      </p:sp>
    </p:spTree>
    <p:extLst>
      <p:ext uri="{BB962C8B-B14F-4D97-AF65-F5344CB8AC3E}">
        <p14:creationId xmlns:p14="http://schemas.microsoft.com/office/powerpoint/2010/main" val="247161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8204163"/>
            <a:ext cx="37307520" cy="8717280"/>
          </a:xfrm>
        </p:spPr>
        <p:txBody>
          <a:bodyPr anchor="t"/>
          <a:lstStyle>
            <a:lvl1pPr algn="l">
              <a:defRPr sz="219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8602966"/>
            <a:ext cx="37307520" cy="9601197"/>
          </a:xfrm>
        </p:spPr>
        <p:txBody>
          <a:bodyPr anchor="b"/>
          <a:lstStyle>
            <a:lvl1pPr marL="0" indent="0">
              <a:buNone/>
              <a:defRPr sz="11000">
                <a:solidFill>
                  <a:schemeClr val="tx1">
                    <a:tint val="75000"/>
                  </a:schemeClr>
                </a:solidFill>
              </a:defRPr>
            </a:lvl1pPr>
            <a:lvl2pPr marL="2508062" indent="0">
              <a:buNone/>
              <a:defRPr sz="9900">
                <a:solidFill>
                  <a:schemeClr val="tx1">
                    <a:tint val="75000"/>
                  </a:schemeClr>
                </a:solidFill>
              </a:defRPr>
            </a:lvl2pPr>
            <a:lvl3pPr marL="5016124" indent="0">
              <a:buNone/>
              <a:defRPr sz="8800">
                <a:solidFill>
                  <a:schemeClr val="tx1">
                    <a:tint val="75000"/>
                  </a:schemeClr>
                </a:solidFill>
              </a:defRPr>
            </a:lvl3pPr>
            <a:lvl4pPr marL="7524186" indent="0">
              <a:buNone/>
              <a:defRPr sz="7700">
                <a:solidFill>
                  <a:schemeClr val="tx1">
                    <a:tint val="75000"/>
                  </a:schemeClr>
                </a:solidFill>
              </a:defRPr>
            </a:lvl4pPr>
            <a:lvl5pPr marL="10032248" indent="0">
              <a:buNone/>
              <a:defRPr sz="7700">
                <a:solidFill>
                  <a:schemeClr val="tx1">
                    <a:tint val="75000"/>
                  </a:schemeClr>
                </a:solidFill>
              </a:defRPr>
            </a:lvl5pPr>
            <a:lvl6pPr marL="12540310" indent="0">
              <a:buNone/>
              <a:defRPr sz="7700">
                <a:solidFill>
                  <a:schemeClr val="tx1">
                    <a:tint val="75000"/>
                  </a:schemeClr>
                </a:solidFill>
              </a:defRPr>
            </a:lvl6pPr>
            <a:lvl7pPr marL="15048372" indent="0">
              <a:buNone/>
              <a:defRPr sz="7700">
                <a:solidFill>
                  <a:schemeClr val="tx1">
                    <a:tint val="75000"/>
                  </a:schemeClr>
                </a:solidFill>
              </a:defRPr>
            </a:lvl7pPr>
            <a:lvl8pPr marL="17556434" indent="0">
              <a:buNone/>
              <a:defRPr sz="7700">
                <a:solidFill>
                  <a:schemeClr val="tx1">
                    <a:tint val="75000"/>
                  </a:schemeClr>
                </a:solidFill>
              </a:defRPr>
            </a:lvl8pPr>
            <a:lvl9pPr marL="20064496" indent="0">
              <a:buNone/>
              <a:defRPr sz="7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6DEC22B-7073-4D1E-8592-B8BD84BED6E0}" type="datetimeFigureOut">
              <a:rPr lang="en-US"/>
              <a:pPr>
                <a:defRPr/>
              </a:pPr>
              <a:t>4/18/2013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700B09-DF4D-429A-B678-0795994495AB}" type="slidenum">
              <a:rPr lang="en-US"/>
              <a:pPr>
                <a:defRPr/>
              </a:pPr>
              <a:t>‹#›</a:t>
            </a:fld>
            <a:endParaRPr lang="en-US"/>
          </a:p>
        </p:txBody>
      </p:sp>
    </p:spTree>
    <p:extLst>
      <p:ext uri="{BB962C8B-B14F-4D97-AF65-F5344CB8AC3E}">
        <p14:creationId xmlns:p14="http://schemas.microsoft.com/office/powerpoint/2010/main" val="4582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10241283"/>
            <a:ext cx="19385280" cy="2896616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10241283"/>
            <a:ext cx="19385280" cy="2896616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3CD4D22-E1FE-4E52-92C9-08837B23D544}" type="datetimeFigureOut">
              <a:rPr lang="en-US"/>
              <a:pPr>
                <a:defRPr/>
              </a:pPr>
              <a:t>4/18/2013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D30BB4-10FE-4A8B-B5BD-1AFE68E310B4}" type="slidenum">
              <a:rPr lang="en-US"/>
              <a:pPr>
                <a:defRPr/>
              </a:pPr>
              <a:t>‹#›</a:t>
            </a:fld>
            <a:endParaRPr lang="en-US"/>
          </a:p>
        </p:txBody>
      </p:sp>
    </p:spTree>
    <p:extLst>
      <p:ext uri="{BB962C8B-B14F-4D97-AF65-F5344CB8AC3E}">
        <p14:creationId xmlns:p14="http://schemas.microsoft.com/office/powerpoint/2010/main" val="246686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9824723"/>
            <a:ext cx="19392902" cy="4094477"/>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4" name="Content Placeholder 3"/>
          <p:cNvSpPr>
            <a:spLocks noGrp="1"/>
          </p:cNvSpPr>
          <p:nvPr>
            <p:ph sz="half" idx="2"/>
          </p:nvPr>
        </p:nvSpPr>
        <p:spPr>
          <a:xfrm>
            <a:off x="2194560" y="13919200"/>
            <a:ext cx="19392902" cy="2528824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9824723"/>
            <a:ext cx="19400520" cy="4094477"/>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6" name="Content Placeholder 5"/>
          <p:cNvSpPr>
            <a:spLocks noGrp="1"/>
          </p:cNvSpPr>
          <p:nvPr>
            <p:ph sz="quarter" idx="4"/>
          </p:nvPr>
        </p:nvSpPr>
        <p:spPr>
          <a:xfrm>
            <a:off x="22296122" y="13919200"/>
            <a:ext cx="19400520" cy="2528824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420DEC2-AEF3-4DAA-83F4-488E709B3083}" type="datetimeFigureOut">
              <a:rPr lang="en-US"/>
              <a:pPr>
                <a:defRPr/>
              </a:pPr>
              <a:t>4/18/2013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7FFFEB-76B9-4CFA-977A-4F7200D73ACC}" type="slidenum">
              <a:rPr lang="en-US"/>
              <a:pPr>
                <a:defRPr/>
              </a:pPr>
              <a:t>‹#›</a:t>
            </a:fld>
            <a:endParaRPr lang="en-US"/>
          </a:p>
        </p:txBody>
      </p:sp>
    </p:spTree>
    <p:extLst>
      <p:ext uri="{BB962C8B-B14F-4D97-AF65-F5344CB8AC3E}">
        <p14:creationId xmlns:p14="http://schemas.microsoft.com/office/powerpoint/2010/main" val="256492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3225AC-7BD0-4E06-A549-96E3F2D4BA3D}" type="datetimeFigureOut">
              <a:rPr lang="en-US"/>
              <a:pPr>
                <a:defRPr/>
              </a:pPr>
              <a:t>4/18/2013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5FFA26-2C27-4FE6-BB5B-7CDB6C429255}" type="slidenum">
              <a:rPr lang="en-US"/>
              <a:pPr>
                <a:defRPr/>
              </a:pPr>
              <a:t>‹#›</a:t>
            </a:fld>
            <a:endParaRPr lang="en-US"/>
          </a:p>
        </p:txBody>
      </p:sp>
    </p:spTree>
    <p:extLst>
      <p:ext uri="{BB962C8B-B14F-4D97-AF65-F5344CB8AC3E}">
        <p14:creationId xmlns:p14="http://schemas.microsoft.com/office/powerpoint/2010/main" val="625532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39E5DA-4A40-4F6D-B3FE-FFB5901C0BE4}" type="datetimeFigureOut">
              <a:rPr lang="en-US"/>
              <a:pPr>
                <a:defRPr/>
              </a:pPr>
              <a:t>4/18/2013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266A4-61A2-49D0-88F2-F7E9FEBDBABB}" type="slidenum">
              <a:rPr lang="en-US"/>
              <a:pPr>
                <a:defRPr/>
              </a:pPr>
              <a:t>‹#›</a:t>
            </a:fld>
            <a:endParaRPr lang="en-US"/>
          </a:p>
        </p:txBody>
      </p:sp>
    </p:spTree>
    <p:extLst>
      <p:ext uri="{BB962C8B-B14F-4D97-AF65-F5344CB8AC3E}">
        <p14:creationId xmlns:p14="http://schemas.microsoft.com/office/powerpoint/2010/main" val="429374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747520"/>
            <a:ext cx="14439902" cy="7437120"/>
          </a:xfrm>
        </p:spPr>
        <p:txBody>
          <a:bodyPr anchor="b"/>
          <a:lstStyle>
            <a:lvl1pPr algn="l">
              <a:defRPr sz="11000" b="1"/>
            </a:lvl1pPr>
          </a:lstStyle>
          <a:p>
            <a:r>
              <a:rPr lang="en-US" smtClean="0"/>
              <a:t>Click to edit Master title style</a:t>
            </a:r>
            <a:endParaRPr lang="en-US"/>
          </a:p>
        </p:txBody>
      </p:sp>
      <p:sp>
        <p:nvSpPr>
          <p:cNvPr id="3" name="Content Placeholder 2"/>
          <p:cNvSpPr>
            <a:spLocks noGrp="1"/>
          </p:cNvSpPr>
          <p:nvPr>
            <p:ph idx="1"/>
          </p:nvPr>
        </p:nvSpPr>
        <p:spPr>
          <a:xfrm>
            <a:off x="17160240" y="1747523"/>
            <a:ext cx="24536400" cy="37459923"/>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9184643"/>
            <a:ext cx="14439902" cy="30022803"/>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C39E7A-809D-4B1A-96D9-2CF4FBB51234}" type="datetimeFigureOut">
              <a:rPr lang="en-US"/>
              <a:pPr>
                <a:defRPr/>
              </a:pPr>
              <a:t>4/18/2013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B08CF0-D33F-45BA-9AFB-13977952ED7A}" type="slidenum">
              <a:rPr lang="en-US"/>
              <a:pPr>
                <a:defRPr/>
              </a:pPr>
              <a:t>‹#›</a:t>
            </a:fld>
            <a:endParaRPr lang="en-US"/>
          </a:p>
        </p:txBody>
      </p:sp>
    </p:spTree>
    <p:extLst>
      <p:ext uri="{BB962C8B-B14F-4D97-AF65-F5344CB8AC3E}">
        <p14:creationId xmlns:p14="http://schemas.microsoft.com/office/powerpoint/2010/main" val="1466810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30723840"/>
            <a:ext cx="26334720" cy="3627123"/>
          </a:xfrm>
        </p:spPr>
        <p:txBody>
          <a:bodyPr anchor="b"/>
          <a:lstStyle>
            <a:lvl1pPr algn="l">
              <a:defRPr sz="11000" b="1"/>
            </a:lvl1pPr>
          </a:lstStyle>
          <a:p>
            <a:r>
              <a:rPr lang="en-US" smtClean="0"/>
              <a:t>Click to edit Master title style</a:t>
            </a:r>
            <a:endParaRPr lang="en-US"/>
          </a:p>
        </p:txBody>
      </p:sp>
      <p:sp>
        <p:nvSpPr>
          <p:cNvPr id="3" name="Picture Placeholder 2"/>
          <p:cNvSpPr>
            <a:spLocks noGrp="1"/>
          </p:cNvSpPr>
          <p:nvPr>
            <p:ph type="pic" idx="1"/>
          </p:nvPr>
        </p:nvSpPr>
        <p:spPr>
          <a:xfrm>
            <a:off x="8602982" y="3921760"/>
            <a:ext cx="26334720" cy="26334720"/>
          </a:xfrm>
        </p:spPr>
        <p:txBody>
          <a:bodyPr rtlCol="0">
            <a:normAutofit/>
          </a:bodyPr>
          <a:lstStyle>
            <a:lvl1pPr marL="0" indent="0">
              <a:buNone/>
              <a:defRPr sz="17600"/>
            </a:lvl1pPr>
            <a:lvl2pPr marL="2508062" indent="0">
              <a:buNone/>
              <a:defRPr sz="15400"/>
            </a:lvl2pPr>
            <a:lvl3pPr marL="5016124" indent="0">
              <a:buNone/>
              <a:defRPr sz="13200"/>
            </a:lvl3pPr>
            <a:lvl4pPr marL="7524186" indent="0">
              <a:buNone/>
              <a:defRPr sz="11000"/>
            </a:lvl4pPr>
            <a:lvl5pPr marL="10032248" indent="0">
              <a:buNone/>
              <a:defRPr sz="11000"/>
            </a:lvl5pPr>
            <a:lvl6pPr marL="12540310" indent="0">
              <a:buNone/>
              <a:defRPr sz="11000"/>
            </a:lvl6pPr>
            <a:lvl7pPr marL="15048372" indent="0">
              <a:buNone/>
              <a:defRPr sz="11000"/>
            </a:lvl7pPr>
            <a:lvl8pPr marL="17556434" indent="0">
              <a:buNone/>
              <a:defRPr sz="11000"/>
            </a:lvl8pPr>
            <a:lvl9pPr marL="20064496" indent="0">
              <a:buNone/>
              <a:defRPr sz="11000"/>
            </a:lvl9pPr>
          </a:lstStyle>
          <a:p>
            <a:pPr lvl="0"/>
            <a:endParaRPr lang="en-US" noProof="0"/>
          </a:p>
        </p:txBody>
      </p:sp>
      <p:sp>
        <p:nvSpPr>
          <p:cNvPr id="4" name="Text Placeholder 3"/>
          <p:cNvSpPr>
            <a:spLocks noGrp="1"/>
          </p:cNvSpPr>
          <p:nvPr>
            <p:ph type="body" sz="half" idx="2"/>
          </p:nvPr>
        </p:nvSpPr>
        <p:spPr>
          <a:xfrm>
            <a:off x="8602982" y="34350963"/>
            <a:ext cx="26334720" cy="5151117"/>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A2805C-A8DC-4534-9AA1-5F22159A55C1}" type="datetimeFigureOut">
              <a:rPr lang="en-US"/>
              <a:pPr>
                <a:defRPr/>
              </a:pPr>
              <a:t>4/18/2013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DF355E-D6C1-47DC-AF77-F0CBEDFD55D3}" type="slidenum">
              <a:rPr lang="en-US"/>
              <a:pPr>
                <a:defRPr/>
              </a:pPr>
              <a:t>‹#›</a:t>
            </a:fld>
            <a:endParaRPr lang="en-US"/>
          </a:p>
        </p:txBody>
      </p:sp>
    </p:spTree>
    <p:extLst>
      <p:ext uri="{BB962C8B-B14F-4D97-AF65-F5344CB8AC3E}">
        <p14:creationId xmlns:p14="http://schemas.microsoft.com/office/powerpoint/2010/main" val="51855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8000"/>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3925" y="1757363"/>
            <a:ext cx="395033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1612" tIns="250806" rIns="501612" bIns="25080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193925" y="10240963"/>
            <a:ext cx="39503350" cy="289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1612" tIns="250806" rIns="501612" bIns="2508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193925" y="40681275"/>
            <a:ext cx="10242550" cy="2336800"/>
          </a:xfrm>
          <a:prstGeom prst="rect">
            <a:avLst/>
          </a:prstGeom>
        </p:spPr>
        <p:txBody>
          <a:bodyPr vert="horz" lIns="501612" tIns="250806" rIns="501612" bIns="250806" rtlCol="0" anchor="ctr"/>
          <a:lstStyle>
            <a:lvl1pPr algn="l" defTabSz="5016124" fontAlgn="auto">
              <a:spcBef>
                <a:spcPts val="0"/>
              </a:spcBef>
              <a:spcAft>
                <a:spcPts val="0"/>
              </a:spcAft>
              <a:defRPr sz="6600" smtClean="0">
                <a:solidFill>
                  <a:schemeClr val="tx1">
                    <a:tint val="75000"/>
                  </a:schemeClr>
                </a:solidFill>
                <a:latin typeface="+mn-lt"/>
                <a:cs typeface="+mn-cs"/>
              </a:defRPr>
            </a:lvl1pPr>
          </a:lstStyle>
          <a:p>
            <a:pPr>
              <a:defRPr/>
            </a:pPr>
            <a:fld id="{3D06D3AF-296B-4DF5-933E-2B87BFCEACE7}" type="datetimeFigureOut">
              <a:rPr lang="en-US"/>
              <a:pPr>
                <a:defRPr/>
              </a:pPr>
              <a:t>4/18/2013</a:t>
            </a:fld>
            <a:endParaRPr lang="en-US"/>
          </a:p>
        </p:txBody>
      </p:sp>
      <p:sp>
        <p:nvSpPr>
          <p:cNvPr id="5" name="Footer Placeholder 4"/>
          <p:cNvSpPr>
            <a:spLocks noGrp="1"/>
          </p:cNvSpPr>
          <p:nvPr>
            <p:ph type="ftr" sz="quarter" idx="3"/>
          </p:nvPr>
        </p:nvSpPr>
        <p:spPr>
          <a:xfrm>
            <a:off x="14995525" y="40681275"/>
            <a:ext cx="13900150" cy="2336800"/>
          </a:xfrm>
          <a:prstGeom prst="rect">
            <a:avLst/>
          </a:prstGeom>
        </p:spPr>
        <p:txBody>
          <a:bodyPr vert="horz" lIns="501612" tIns="250806" rIns="501612" bIns="250806" rtlCol="0" anchor="ctr"/>
          <a:lstStyle>
            <a:lvl1pPr algn="ctr" defTabSz="5016124" fontAlgn="auto">
              <a:spcBef>
                <a:spcPts val="0"/>
              </a:spcBef>
              <a:spcAft>
                <a:spcPts val="0"/>
              </a:spcAft>
              <a:defRPr sz="66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1454725" y="40681275"/>
            <a:ext cx="10242550" cy="2336800"/>
          </a:xfrm>
          <a:prstGeom prst="rect">
            <a:avLst/>
          </a:prstGeom>
        </p:spPr>
        <p:txBody>
          <a:bodyPr vert="horz" lIns="501612" tIns="250806" rIns="501612" bIns="250806" rtlCol="0" anchor="ctr"/>
          <a:lstStyle>
            <a:lvl1pPr algn="r" defTabSz="5016124" fontAlgn="auto">
              <a:spcBef>
                <a:spcPts val="0"/>
              </a:spcBef>
              <a:spcAft>
                <a:spcPts val="0"/>
              </a:spcAft>
              <a:defRPr sz="6600" smtClean="0">
                <a:solidFill>
                  <a:schemeClr val="tx1">
                    <a:tint val="75000"/>
                  </a:schemeClr>
                </a:solidFill>
                <a:latin typeface="+mn-lt"/>
                <a:cs typeface="+mn-cs"/>
              </a:defRPr>
            </a:lvl1pPr>
          </a:lstStyle>
          <a:p>
            <a:pPr>
              <a:defRPr/>
            </a:pPr>
            <a:fld id="{3AA1702B-A46E-46BF-9D14-E1E133CB8A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14913" rtl="0" fontAlgn="base">
        <a:spcBef>
          <a:spcPct val="0"/>
        </a:spcBef>
        <a:spcAft>
          <a:spcPct val="0"/>
        </a:spcAft>
        <a:defRPr sz="24100" kern="1200">
          <a:solidFill>
            <a:schemeClr val="tx1"/>
          </a:solidFill>
          <a:latin typeface="+mj-lt"/>
          <a:ea typeface="+mj-ea"/>
          <a:cs typeface="+mj-cs"/>
        </a:defRPr>
      </a:lvl1pPr>
      <a:lvl2pPr algn="ctr" defTabSz="5014913" rtl="0" fontAlgn="base">
        <a:spcBef>
          <a:spcPct val="0"/>
        </a:spcBef>
        <a:spcAft>
          <a:spcPct val="0"/>
        </a:spcAft>
        <a:defRPr sz="24100">
          <a:solidFill>
            <a:schemeClr val="tx1"/>
          </a:solidFill>
          <a:latin typeface="Calibri" pitchFamily="34" charset="0"/>
        </a:defRPr>
      </a:lvl2pPr>
      <a:lvl3pPr algn="ctr" defTabSz="5014913" rtl="0" fontAlgn="base">
        <a:spcBef>
          <a:spcPct val="0"/>
        </a:spcBef>
        <a:spcAft>
          <a:spcPct val="0"/>
        </a:spcAft>
        <a:defRPr sz="24100">
          <a:solidFill>
            <a:schemeClr val="tx1"/>
          </a:solidFill>
          <a:latin typeface="Calibri" pitchFamily="34" charset="0"/>
        </a:defRPr>
      </a:lvl3pPr>
      <a:lvl4pPr algn="ctr" defTabSz="5014913" rtl="0" fontAlgn="base">
        <a:spcBef>
          <a:spcPct val="0"/>
        </a:spcBef>
        <a:spcAft>
          <a:spcPct val="0"/>
        </a:spcAft>
        <a:defRPr sz="24100">
          <a:solidFill>
            <a:schemeClr val="tx1"/>
          </a:solidFill>
          <a:latin typeface="Calibri" pitchFamily="34" charset="0"/>
        </a:defRPr>
      </a:lvl4pPr>
      <a:lvl5pPr algn="ctr" defTabSz="5014913" rtl="0" fontAlgn="base">
        <a:spcBef>
          <a:spcPct val="0"/>
        </a:spcBef>
        <a:spcAft>
          <a:spcPct val="0"/>
        </a:spcAft>
        <a:defRPr sz="24100">
          <a:solidFill>
            <a:schemeClr val="tx1"/>
          </a:solidFill>
          <a:latin typeface="Calibri" pitchFamily="34" charset="0"/>
        </a:defRPr>
      </a:lvl5pPr>
      <a:lvl6pPr marL="457200" algn="ctr" defTabSz="5014913" rtl="0" fontAlgn="base">
        <a:spcBef>
          <a:spcPct val="0"/>
        </a:spcBef>
        <a:spcAft>
          <a:spcPct val="0"/>
        </a:spcAft>
        <a:defRPr sz="24100">
          <a:solidFill>
            <a:schemeClr val="tx1"/>
          </a:solidFill>
          <a:latin typeface="Calibri" pitchFamily="34" charset="0"/>
        </a:defRPr>
      </a:lvl6pPr>
      <a:lvl7pPr marL="914400" algn="ctr" defTabSz="5014913" rtl="0" fontAlgn="base">
        <a:spcBef>
          <a:spcPct val="0"/>
        </a:spcBef>
        <a:spcAft>
          <a:spcPct val="0"/>
        </a:spcAft>
        <a:defRPr sz="24100">
          <a:solidFill>
            <a:schemeClr val="tx1"/>
          </a:solidFill>
          <a:latin typeface="Calibri" pitchFamily="34" charset="0"/>
        </a:defRPr>
      </a:lvl7pPr>
      <a:lvl8pPr marL="1371600" algn="ctr" defTabSz="5014913" rtl="0" fontAlgn="base">
        <a:spcBef>
          <a:spcPct val="0"/>
        </a:spcBef>
        <a:spcAft>
          <a:spcPct val="0"/>
        </a:spcAft>
        <a:defRPr sz="24100">
          <a:solidFill>
            <a:schemeClr val="tx1"/>
          </a:solidFill>
          <a:latin typeface="Calibri" pitchFamily="34" charset="0"/>
        </a:defRPr>
      </a:lvl8pPr>
      <a:lvl9pPr marL="1828800" algn="ctr" defTabSz="5014913" rtl="0" fontAlgn="base">
        <a:spcBef>
          <a:spcPct val="0"/>
        </a:spcBef>
        <a:spcAft>
          <a:spcPct val="0"/>
        </a:spcAft>
        <a:defRPr sz="24100">
          <a:solidFill>
            <a:schemeClr val="tx1"/>
          </a:solidFill>
          <a:latin typeface="Calibri" pitchFamily="34" charset="0"/>
        </a:defRPr>
      </a:lvl9pPr>
    </p:titleStyle>
    <p:bodyStyle>
      <a:lvl1pPr marL="1879600" indent="-1879600" algn="l" defTabSz="5014913" rtl="0" fontAlgn="base">
        <a:spcBef>
          <a:spcPct val="20000"/>
        </a:spcBef>
        <a:spcAft>
          <a:spcPct val="0"/>
        </a:spcAft>
        <a:buFont typeface="Arial" charset="0"/>
        <a:buChar char="•"/>
        <a:defRPr sz="17600" kern="1200">
          <a:solidFill>
            <a:schemeClr val="tx1"/>
          </a:solidFill>
          <a:latin typeface="+mn-lt"/>
          <a:ea typeface="+mn-ea"/>
          <a:cs typeface="+mn-cs"/>
        </a:defRPr>
      </a:lvl1pPr>
      <a:lvl2pPr marL="4075113" indent="-1566863" algn="l" defTabSz="5014913" rtl="0" fontAlgn="base">
        <a:spcBef>
          <a:spcPct val="20000"/>
        </a:spcBef>
        <a:spcAft>
          <a:spcPct val="0"/>
        </a:spcAft>
        <a:buFont typeface="Arial" charset="0"/>
        <a:buChar char="–"/>
        <a:defRPr sz="15400" kern="1200">
          <a:solidFill>
            <a:schemeClr val="tx1"/>
          </a:solidFill>
          <a:latin typeface="+mn-lt"/>
          <a:ea typeface="+mn-ea"/>
          <a:cs typeface="+mn-cs"/>
        </a:defRPr>
      </a:lvl2pPr>
      <a:lvl3pPr marL="6269038" indent="-1252538" algn="l" defTabSz="5014913" rtl="0" fontAlgn="base">
        <a:spcBef>
          <a:spcPct val="20000"/>
        </a:spcBef>
        <a:spcAft>
          <a:spcPct val="0"/>
        </a:spcAft>
        <a:buFont typeface="Arial" charset="0"/>
        <a:buChar char="•"/>
        <a:defRPr sz="13200" kern="1200">
          <a:solidFill>
            <a:schemeClr val="tx1"/>
          </a:solidFill>
          <a:latin typeface="+mn-lt"/>
          <a:ea typeface="+mn-ea"/>
          <a:cs typeface="+mn-cs"/>
        </a:defRPr>
      </a:lvl3pPr>
      <a:lvl4pPr marL="8777288" indent="-1252538" algn="l" defTabSz="5014913" rtl="0" fontAlgn="base">
        <a:spcBef>
          <a:spcPct val="20000"/>
        </a:spcBef>
        <a:spcAft>
          <a:spcPct val="0"/>
        </a:spcAft>
        <a:buFont typeface="Arial" charset="0"/>
        <a:buChar char="–"/>
        <a:defRPr sz="11000" kern="1200">
          <a:solidFill>
            <a:schemeClr val="tx1"/>
          </a:solidFill>
          <a:latin typeface="+mn-lt"/>
          <a:ea typeface="+mn-ea"/>
          <a:cs typeface="+mn-cs"/>
        </a:defRPr>
      </a:lvl4pPr>
      <a:lvl5pPr marL="11285538" indent="-1252538" algn="l" defTabSz="5014913" rtl="0" fontAlgn="base">
        <a:spcBef>
          <a:spcPct val="20000"/>
        </a:spcBef>
        <a:spcAft>
          <a:spcPct val="0"/>
        </a:spcAft>
        <a:buFont typeface="Arial" charset="0"/>
        <a:buChar char="»"/>
        <a:defRPr sz="11000" kern="1200">
          <a:solidFill>
            <a:schemeClr val="tx1"/>
          </a:solidFill>
          <a:latin typeface="+mn-lt"/>
          <a:ea typeface="+mn-ea"/>
          <a:cs typeface="+mn-cs"/>
        </a:defRPr>
      </a:lvl5pPr>
      <a:lvl6pPr marL="13794341"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2403"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10465"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8527"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6124" rtl="0" eaLnBrk="1" latinLnBrk="0" hangingPunct="1">
        <a:defRPr sz="9900" kern="1200">
          <a:solidFill>
            <a:schemeClr val="tx1"/>
          </a:solidFill>
          <a:latin typeface="+mn-lt"/>
          <a:ea typeface="+mn-ea"/>
          <a:cs typeface="+mn-cs"/>
        </a:defRPr>
      </a:lvl1pPr>
      <a:lvl2pPr marL="2508062" algn="l" defTabSz="5016124" rtl="0" eaLnBrk="1" latinLnBrk="0" hangingPunct="1">
        <a:defRPr sz="9900" kern="1200">
          <a:solidFill>
            <a:schemeClr val="tx1"/>
          </a:solidFill>
          <a:latin typeface="+mn-lt"/>
          <a:ea typeface="+mn-ea"/>
          <a:cs typeface="+mn-cs"/>
        </a:defRPr>
      </a:lvl2pPr>
      <a:lvl3pPr marL="5016124" algn="l" defTabSz="5016124" rtl="0" eaLnBrk="1" latinLnBrk="0" hangingPunct="1">
        <a:defRPr sz="9900" kern="1200">
          <a:solidFill>
            <a:schemeClr val="tx1"/>
          </a:solidFill>
          <a:latin typeface="+mn-lt"/>
          <a:ea typeface="+mn-ea"/>
          <a:cs typeface="+mn-cs"/>
        </a:defRPr>
      </a:lvl3pPr>
      <a:lvl4pPr marL="7524186" algn="l" defTabSz="5016124" rtl="0" eaLnBrk="1" latinLnBrk="0" hangingPunct="1">
        <a:defRPr sz="9900" kern="1200">
          <a:solidFill>
            <a:schemeClr val="tx1"/>
          </a:solidFill>
          <a:latin typeface="+mn-lt"/>
          <a:ea typeface="+mn-ea"/>
          <a:cs typeface="+mn-cs"/>
        </a:defRPr>
      </a:lvl4pPr>
      <a:lvl5pPr marL="10032248" algn="l" defTabSz="5016124" rtl="0" eaLnBrk="1" latinLnBrk="0" hangingPunct="1">
        <a:defRPr sz="9900" kern="1200">
          <a:solidFill>
            <a:schemeClr val="tx1"/>
          </a:solidFill>
          <a:latin typeface="+mn-lt"/>
          <a:ea typeface="+mn-ea"/>
          <a:cs typeface="+mn-cs"/>
        </a:defRPr>
      </a:lvl5pPr>
      <a:lvl6pPr marL="12540310" algn="l" defTabSz="5016124" rtl="0" eaLnBrk="1" latinLnBrk="0" hangingPunct="1">
        <a:defRPr sz="9900" kern="1200">
          <a:solidFill>
            <a:schemeClr val="tx1"/>
          </a:solidFill>
          <a:latin typeface="+mn-lt"/>
          <a:ea typeface="+mn-ea"/>
          <a:cs typeface="+mn-cs"/>
        </a:defRPr>
      </a:lvl6pPr>
      <a:lvl7pPr marL="15048372" algn="l" defTabSz="5016124" rtl="0" eaLnBrk="1" latinLnBrk="0" hangingPunct="1">
        <a:defRPr sz="9900" kern="1200">
          <a:solidFill>
            <a:schemeClr val="tx1"/>
          </a:solidFill>
          <a:latin typeface="+mn-lt"/>
          <a:ea typeface="+mn-ea"/>
          <a:cs typeface="+mn-cs"/>
        </a:defRPr>
      </a:lvl7pPr>
      <a:lvl8pPr marL="17556434" algn="l" defTabSz="5016124" rtl="0" eaLnBrk="1" latinLnBrk="0" hangingPunct="1">
        <a:defRPr sz="9900" kern="1200">
          <a:solidFill>
            <a:schemeClr val="tx1"/>
          </a:solidFill>
          <a:latin typeface="+mn-lt"/>
          <a:ea typeface="+mn-ea"/>
          <a:cs typeface="+mn-cs"/>
        </a:defRPr>
      </a:lvl8pPr>
      <a:lvl9pPr marL="20064496" algn="l" defTabSz="5016124"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44738" y="38785800"/>
            <a:ext cx="15865475" cy="4779963"/>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27" name="Rectangle 26"/>
          <p:cNvSpPr/>
          <p:nvPr/>
        </p:nvSpPr>
        <p:spPr>
          <a:xfrm>
            <a:off x="27736800" y="23164800"/>
            <a:ext cx="15895638" cy="15308263"/>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25" name="Rectangle 24"/>
          <p:cNvSpPr/>
          <p:nvPr/>
        </p:nvSpPr>
        <p:spPr>
          <a:xfrm>
            <a:off x="27728863" y="15392400"/>
            <a:ext cx="15895637" cy="7315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9" name="Rectangle 8"/>
          <p:cNvSpPr/>
          <p:nvPr/>
        </p:nvSpPr>
        <p:spPr>
          <a:xfrm>
            <a:off x="2417763" y="838200"/>
            <a:ext cx="39416037" cy="5661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4" name="Rectangle 3"/>
          <p:cNvSpPr/>
          <p:nvPr/>
        </p:nvSpPr>
        <p:spPr>
          <a:xfrm>
            <a:off x="14358938" y="15857538"/>
            <a:ext cx="12920662" cy="18386425"/>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69" name="Rectangle 68"/>
          <p:cNvSpPr/>
          <p:nvPr/>
        </p:nvSpPr>
        <p:spPr>
          <a:xfrm>
            <a:off x="304800" y="15133638"/>
            <a:ext cx="13600113" cy="1146016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2" name="Title 1"/>
          <p:cNvSpPr>
            <a:spLocks noGrp="1"/>
          </p:cNvSpPr>
          <p:nvPr>
            <p:ph type="ctrTitle"/>
          </p:nvPr>
        </p:nvSpPr>
        <p:spPr>
          <a:xfrm>
            <a:off x="1752600" y="990600"/>
            <a:ext cx="40081200" cy="5638800"/>
          </a:xfrm>
        </p:spPr>
        <p:txBody>
          <a:bodyPr rtlCol="0">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defTabSz="5016124" fontAlgn="auto">
              <a:spcAft>
                <a:spcPts val="0"/>
              </a:spcAft>
              <a:defRPr/>
            </a:pPr>
            <a:r>
              <a:rPr lang="en-US" sz="10700" dirty="0"/>
              <a:t>DOES EUROPEAN BUCKTHORN AFFECT THE DISTRIBUTION OF ANURANS IN A GALLERY FOREST?</a:t>
            </a:r>
            <a:br>
              <a:rPr lang="en-US" sz="10700" dirty="0"/>
            </a:br>
            <a:r>
              <a:rPr lang="en-US" sz="8800" b="1" dirty="0" smtClean="0">
                <a:ln w="0"/>
                <a:solidFill>
                  <a:schemeClr val="tx2">
                    <a:lumMod val="75000"/>
                  </a:schemeClr>
                </a:solidFill>
                <a:latin typeface="+mn-lt"/>
              </a:rPr>
              <a:t>T. Tracy and O. Norman</a:t>
            </a:r>
            <a:br>
              <a:rPr lang="en-US" sz="8800" b="1" dirty="0" smtClean="0">
                <a:ln w="0"/>
                <a:solidFill>
                  <a:schemeClr val="tx2">
                    <a:lumMod val="75000"/>
                  </a:schemeClr>
                </a:solidFill>
                <a:latin typeface="+mn-lt"/>
              </a:rPr>
            </a:br>
            <a:r>
              <a:rPr lang="en-US" sz="7300" b="1" dirty="0" smtClean="0">
                <a:ln w="0"/>
                <a:solidFill>
                  <a:schemeClr val="tx2">
                    <a:lumMod val="75000"/>
                  </a:schemeClr>
                </a:solidFill>
                <a:latin typeface="+mn-lt"/>
              </a:rPr>
              <a:t>Northwestern College, Orange City, IA</a:t>
            </a:r>
            <a:endParaRPr lang="en-US" sz="9800" b="1" dirty="0">
              <a:ln w="0"/>
              <a:solidFill>
                <a:schemeClr val="tx2">
                  <a:lumMod val="75000"/>
                </a:schemeClr>
              </a:solidFill>
            </a:endParaRPr>
          </a:p>
        </p:txBody>
      </p:sp>
      <p:sp>
        <p:nvSpPr>
          <p:cNvPr id="14" name="TextBox 13"/>
          <p:cNvSpPr txBox="1"/>
          <p:nvPr/>
        </p:nvSpPr>
        <p:spPr>
          <a:xfrm>
            <a:off x="27744738" y="23088600"/>
            <a:ext cx="16013112" cy="1604962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p>
            <a:pPr algn="ctr" defTabSz="5016124" fontAlgn="auto">
              <a:spcBef>
                <a:spcPts val="0"/>
              </a:spcBef>
              <a:spcAft>
                <a:spcPts val="0"/>
              </a:spcAft>
              <a:defRPr/>
            </a:pPr>
            <a:r>
              <a:rPr lang="en-US" sz="3200" b="1" u="sng" dirty="0">
                <a:solidFill>
                  <a:schemeClr val="tx1"/>
                </a:solidFill>
              </a:rPr>
              <a:t>Discussion</a:t>
            </a:r>
          </a:p>
          <a:p>
            <a:pPr algn="ctr" defTabSz="5016124" fontAlgn="auto">
              <a:spcBef>
                <a:spcPts val="0"/>
              </a:spcBef>
              <a:spcAft>
                <a:spcPts val="0"/>
              </a:spcAft>
              <a:defRPr/>
            </a:pPr>
            <a:endParaRPr lang="en-US" sz="1800" u="sng" dirty="0">
              <a:solidFill>
                <a:schemeClr val="tx1"/>
              </a:solidFill>
            </a:endParaRPr>
          </a:p>
          <a:p>
            <a:pPr defTabSz="5016124" fontAlgn="auto">
              <a:spcBef>
                <a:spcPts val="0"/>
              </a:spcBef>
              <a:spcAft>
                <a:spcPts val="0"/>
              </a:spcAft>
              <a:defRPr/>
            </a:pPr>
            <a:r>
              <a:rPr lang="en-US" sz="3200" dirty="0">
                <a:solidFill>
                  <a:schemeClr val="tx1"/>
                </a:solidFill>
              </a:rPr>
              <a:t>Invasive species have become an increasingly problematic presence in Iowa, and the full effects of these invaders are poorly understood, especially with regard to their impacts on Iowa’s native flora and fauna.  In an effort to explore these effects and test our hypothesis that the invasive European buckthorn negatively impacts local plants and animals, we commenced a buckthorn-removal experiment in Northwestern College’s gallery forest in 2005 and have since been monitoring the distributions and densities of forest floor </a:t>
            </a:r>
            <a:r>
              <a:rPr lang="en-US" sz="3200" dirty="0" err="1">
                <a:solidFill>
                  <a:schemeClr val="tx1"/>
                </a:solidFill>
              </a:rPr>
              <a:t>macroinvertebrates</a:t>
            </a:r>
            <a:r>
              <a:rPr lang="en-US" sz="3200" dirty="0">
                <a:solidFill>
                  <a:schemeClr val="tx1"/>
                </a:solidFill>
              </a:rPr>
              <a:t>.  </a:t>
            </a:r>
          </a:p>
          <a:p>
            <a:pPr defTabSz="5016124" fontAlgn="auto">
              <a:spcBef>
                <a:spcPts val="0"/>
              </a:spcBef>
              <a:spcAft>
                <a:spcPts val="0"/>
              </a:spcAft>
              <a:defRPr/>
            </a:pPr>
            <a:endParaRPr lang="en-US" sz="3200" dirty="0">
              <a:solidFill>
                <a:schemeClr val="tx1"/>
              </a:solidFill>
            </a:endParaRPr>
          </a:p>
          <a:p>
            <a:pPr defTabSz="5016124" fontAlgn="auto">
              <a:spcBef>
                <a:spcPts val="0"/>
              </a:spcBef>
              <a:spcAft>
                <a:spcPts val="0"/>
              </a:spcAft>
              <a:defRPr/>
            </a:pPr>
            <a:r>
              <a:rPr lang="en-US" sz="3200" dirty="0">
                <a:solidFill>
                  <a:schemeClr val="tx1"/>
                </a:solidFill>
              </a:rPr>
              <a:t>After inadvertently trapping a large number of anurans during a round of pitfall-trapping in 2011, we tested our hypothesis and determined that there is no evidence that anurans in our forest are negatively impacted by buckthorn.  This conclusion is based on the observation that mature American toads (and to some extent, northern leopard frogs) appear to be a) evenly distributed between treatment and control plots, and b) found at similar densities in both high and low concentrations of buckthorn.  It is possible, however, that buckthorn has had a larger-scale impact on amphibian populations and has caused a general decrease in amphibian numbers that would not be reflected in our distribution data.  For example, </a:t>
            </a:r>
            <a:r>
              <a:rPr lang="en-US" sz="3200" dirty="0" err="1">
                <a:solidFill>
                  <a:schemeClr val="tx1"/>
                </a:solidFill>
              </a:rPr>
              <a:t>Sacerdote</a:t>
            </a:r>
            <a:r>
              <a:rPr lang="en-US" sz="3200" dirty="0">
                <a:solidFill>
                  <a:schemeClr val="tx1"/>
                </a:solidFill>
              </a:rPr>
              <a:t> (2009) found that pond-breeding amphibians such as the wood frog </a:t>
            </a:r>
            <a:r>
              <a:rPr lang="en-US" sz="3200" i="1" dirty="0">
                <a:solidFill>
                  <a:schemeClr val="tx1"/>
                </a:solidFill>
              </a:rPr>
              <a:t>R. </a:t>
            </a:r>
            <a:r>
              <a:rPr lang="en-US" sz="3200" i="1" dirty="0" err="1">
                <a:solidFill>
                  <a:schemeClr val="tx1"/>
                </a:solidFill>
              </a:rPr>
              <a:t>sylvatica</a:t>
            </a:r>
            <a:r>
              <a:rPr lang="en-US" sz="3200" i="1" dirty="0">
                <a:solidFill>
                  <a:schemeClr val="tx1"/>
                </a:solidFill>
              </a:rPr>
              <a:t> </a:t>
            </a:r>
            <a:r>
              <a:rPr lang="en-US" sz="3200" dirty="0">
                <a:solidFill>
                  <a:schemeClr val="tx1"/>
                </a:solidFill>
              </a:rPr>
              <a:t>and spotted salamander </a:t>
            </a:r>
            <a:r>
              <a:rPr lang="en-US" sz="3200" i="1" dirty="0" err="1">
                <a:solidFill>
                  <a:schemeClr val="tx1"/>
                </a:solidFill>
              </a:rPr>
              <a:t>Ambystoma</a:t>
            </a:r>
            <a:r>
              <a:rPr lang="en-US" sz="3200" i="1" dirty="0">
                <a:solidFill>
                  <a:schemeClr val="tx1"/>
                </a:solidFill>
              </a:rPr>
              <a:t> </a:t>
            </a:r>
            <a:r>
              <a:rPr lang="en-US" sz="3200" i="1" dirty="0" err="1">
                <a:solidFill>
                  <a:schemeClr val="tx1"/>
                </a:solidFill>
              </a:rPr>
              <a:t>maculatum</a:t>
            </a:r>
            <a:r>
              <a:rPr lang="en-US" sz="3200" i="1" dirty="0">
                <a:solidFill>
                  <a:schemeClr val="tx1"/>
                </a:solidFill>
              </a:rPr>
              <a:t> </a:t>
            </a:r>
            <a:r>
              <a:rPr lang="en-US" sz="3200" dirty="0">
                <a:solidFill>
                  <a:schemeClr val="tx1"/>
                </a:solidFill>
              </a:rPr>
              <a:t>may be negatively affected by the alteration of dissolved oxygen levels in waters where buckthorn has invaded.   Similarly, Brown et al. (2006) found that the invasive purple loosestrife </a:t>
            </a:r>
            <a:r>
              <a:rPr lang="en-US" sz="3200" i="1" dirty="0" err="1">
                <a:solidFill>
                  <a:schemeClr val="tx1"/>
                </a:solidFill>
              </a:rPr>
              <a:t>Lythrum</a:t>
            </a:r>
            <a:r>
              <a:rPr lang="en-US" sz="3200" i="1" dirty="0">
                <a:solidFill>
                  <a:schemeClr val="tx1"/>
                </a:solidFill>
              </a:rPr>
              <a:t> </a:t>
            </a:r>
            <a:r>
              <a:rPr lang="en-US" sz="3200" i="1" dirty="0" err="1">
                <a:solidFill>
                  <a:schemeClr val="tx1"/>
                </a:solidFill>
              </a:rPr>
              <a:t>salicaria</a:t>
            </a:r>
            <a:r>
              <a:rPr lang="en-US" sz="3200" i="1" dirty="0">
                <a:solidFill>
                  <a:schemeClr val="tx1"/>
                </a:solidFill>
              </a:rPr>
              <a:t> </a:t>
            </a:r>
            <a:r>
              <a:rPr lang="en-US" sz="3200" dirty="0">
                <a:solidFill>
                  <a:schemeClr val="tx1"/>
                </a:solidFill>
              </a:rPr>
              <a:t>negatively impacted the survival rate of American toad tadpoles.  Such effects would directly impact </a:t>
            </a:r>
            <a:r>
              <a:rPr lang="en-US" sz="3200" dirty="0">
                <a:solidFill>
                  <a:schemeClr val="tx1"/>
                </a:solidFill>
              </a:rPr>
              <a:t>only </a:t>
            </a:r>
            <a:r>
              <a:rPr lang="en-US" sz="3200" dirty="0">
                <a:solidFill>
                  <a:schemeClr val="tx1"/>
                </a:solidFill>
              </a:rPr>
              <a:t>tadpoles</a:t>
            </a:r>
            <a:r>
              <a:rPr lang="en-US" sz="3200" dirty="0">
                <a:solidFill>
                  <a:schemeClr val="tx1"/>
                </a:solidFill>
              </a:rPr>
              <a:t> </a:t>
            </a:r>
            <a:r>
              <a:rPr lang="en-US" sz="3200" dirty="0">
                <a:solidFill>
                  <a:schemeClr val="tx1"/>
                </a:solidFill>
              </a:rPr>
              <a:t>but would result in a general population decline that would not be revealed in a study like ours that examines the distribution of adults.</a:t>
            </a:r>
          </a:p>
          <a:p>
            <a:pPr defTabSz="5016124" fontAlgn="auto">
              <a:spcBef>
                <a:spcPts val="0"/>
              </a:spcBef>
              <a:spcAft>
                <a:spcPts val="0"/>
              </a:spcAft>
              <a:defRPr/>
            </a:pPr>
            <a:endParaRPr lang="en-US" sz="3200" dirty="0">
              <a:solidFill>
                <a:schemeClr val="tx1"/>
              </a:solidFill>
            </a:endParaRPr>
          </a:p>
          <a:p>
            <a:pPr defTabSz="5016124" fontAlgn="auto">
              <a:spcBef>
                <a:spcPts val="0"/>
              </a:spcBef>
              <a:spcAft>
                <a:spcPts val="0"/>
              </a:spcAft>
              <a:defRPr/>
            </a:pPr>
            <a:r>
              <a:rPr lang="en-US" sz="3200" dirty="0">
                <a:solidFill>
                  <a:schemeClr val="tx1"/>
                </a:solidFill>
              </a:rPr>
              <a:t>We tentatively conclude that European buckthorn does not impact habitat use by mature American toads and northern leopard frogs.  However, before general conclusions can be drawn regarding the innocuousness of the invasive shrub on our local anurans, an examination of the impacts of these species on the development of tadpoles in the marsh along the east edge of our forest is warranted.   </a:t>
            </a:r>
            <a:endParaRPr lang="en-US" sz="3200" u="sng" dirty="0">
              <a:solidFill>
                <a:schemeClr val="tx1"/>
              </a:solidFill>
            </a:endParaRPr>
          </a:p>
        </p:txBody>
      </p:sp>
      <p:sp>
        <p:nvSpPr>
          <p:cNvPr id="15" name="TextBox 14"/>
          <p:cNvSpPr txBox="1"/>
          <p:nvPr/>
        </p:nvSpPr>
        <p:spPr>
          <a:xfrm>
            <a:off x="14311313" y="15968663"/>
            <a:ext cx="13258800" cy="1938813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p>
            <a:pPr algn="ctr" defTabSz="5016124" fontAlgn="auto">
              <a:spcBef>
                <a:spcPts val="0"/>
              </a:spcBef>
              <a:spcAft>
                <a:spcPts val="0"/>
              </a:spcAft>
              <a:defRPr/>
            </a:pPr>
            <a:r>
              <a:rPr lang="en-US" sz="3200" b="1" u="sng" dirty="0">
                <a:solidFill>
                  <a:schemeClr val="tx1"/>
                </a:solidFill>
              </a:rPr>
              <a:t>Materials and </a:t>
            </a:r>
            <a:r>
              <a:rPr lang="en-US" sz="3200" b="1" u="sng" dirty="0">
                <a:solidFill>
                  <a:schemeClr val="tx1"/>
                </a:solidFill>
              </a:rPr>
              <a:t>Methods</a:t>
            </a:r>
          </a:p>
          <a:p>
            <a:pPr defTabSz="5016124" fontAlgn="auto">
              <a:spcBef>
                <a:spcPts val="0"/>
              </a:spcBef>
              <a:spcAft>
                <a:spcPts val="0"/>
              </a:spcAft>
              <a:defRPr/>
            </a:pPr>
            <a:endParaRPr lang="en-US" sz="1800" i="1" dirty="0"/>
          </a:p>
          <a:p>
            <a:pPr defTabSz="5016124" fontAlgn="auto">
              <a:spcBef>
                <a:spcPts val="0"/>
              </a:spcBef>
              <a:spcAft>
                <a:spcPts val="0"/>
              </a:spcAft>
              <a:defRPr/>
            </a:pPr>
            <a:r>
              <a:rPr lang="en-US" sz="3200" dirty="0"/>
              <a:t>In </a:t>
            </a:r>
            <a:r>
              <a:rPr lang="en-US" sz="3200" dirty="0"/>
              <a:t>2005, we initiated a buckthorn removal </a:t>
            </a:r>
            <a:r>
              <a:rPr lang="en-US" sz="3200" dirty="0"/>
              <a:t>experiment in </a:t>
            </a:r>
            <a:r>
              <a:rPr lang="en-US" sz="3200" dirty="0" err="1"/>
              <a:t>Northwestern’s</a:t>
            </a:r>
            <a:r>
              <a:rPr lang="en-US" sz="3200" dirty="0"/>
              <a:t> forest.  We established 30 20-m</a:t>
            </a:r>
            <a:r>
              <a:rPr lang="en-US" sz="3200" baseline="30000" dirty="0"/>
              <a:t>2</a:t>
            </a:r>
            <a:r>
              <a:rPr lang="en-US" sz="3200" dirty="0"/>
              <a:t> plots and surveyed all trees and saplings greater than 1.5m tall in all plots, but included all buckthorn greater than 0.5m tall.  We paired plots with </a:t>
            </a:r>
            <a:r>
              <a:rPr lang="en-US" sz="3200" dirty="0"/>
              <a:t>respect to buckthorn densities (varying from </a:t>
            </a:r>
            <a:r>
              <a:rPr lang="en-US" sz="3200" dirty="0"/>
              <a:t>1 </a:t>
            </a:r>
            <a:r>
              <a:rPr lang="en-US" sz="3200" dirty="0"/>
              <a:t>to 235 </a:t>
            </a:r>
            <a:r>
              <a:rPr lang="en-US" sz="3200" dirty="0"/>
              <a:t>per plot) and tree &amp; sapling composition using Peterson’s Homogeneity Index.  For each </a:t>
            </a:r>
            <a:r>
              <a:rPr lang="en-US" sz="3200" dirty="0"/>
              <a:t>pair, </a:t>
            </a:r>
            <a:r>
              <a:rPr lang="en-US" sz="3200" dirty="0"/>
              <a:t>all buckthorn were removed from one plot,  while the other plot </a:t>
            </a:r>
            <a:r>
              <a:rPr lang="en-US" sz="3200" dirty="0"/>
              <a:t>was designated as the </a:t>
            </a:r>
            <a:r>
              <a:rPr lang="en-US" sz="3200" dirty="0"/>
              <a:t>control (see color-coded pairs in Fig. 1).  Control plots were resurveyed in 2007, and buckthorn reinvading treatment plots have been removed as needed.</a:t>
            </a:r>
            <a:endParaRPr lang="en-US" sz="3200" dirty="0"/>
          </a:p>
          <a:p>
            <a:pPr defTabSz="5016124" fontAlgn="auto">
              <a:spcBef>
                <a:spcPts val="0"/>
              </a:spcBef>
              <a:spcAft>
                <a:spcPts val="0"/>
              </a:spcAft>
              <a:defRPr/>
            </a:pPr>
            <a:endParaRPr lang="en-US" sz="3200" u="sng" dirty="0">
              <a:solidFill>
                <a:schemeClr val="tx1"/>
              </a:solidFill>
            </a:endParaRPr>
          </a:p>
          <a:p>
            <a:pPr defTabSz="5016124" fontAlgn="auto">
              <a:spcBef>
                <a:spcPts val="0"/>
              </a:spcBef>
              <a:spcAft>
                <a:spcPts val="0"/>
              </a:spcAft>
              <a:defRPr/>
            </a:pPr>
            <a:r>
              <a:rPr lang="en-US" sz="3200" dirty="0"/>
              <a:t>To survey forest floor </a:t>
            </a:r>
            <a:r>
              <a:rPr lang="en-US" sz="3200" dirty="0" err="1"/>
              <a:t>macroinvertebrates</a:t>
            </a:r>
            <a:r>
              <a:rPr lang="en-US" sz="3200" dirty="0"/>
              <a:t>, we performed pitfall </a:t>
            </a:r>
            <a:r>
              <a:rPr lang="en-US" sz="3200" dirty="0"/>
              <a:t>samples </a:t>
            </a:r>
            <a:r>
              <a:rPr lang="en-US" sz="3200" dirty="0"/>
              <a:t>semi-monthly </a:t>
            </a:r>
            <a:r>
              <a:rPr lang="en-US" sz="3200" dirty="0"/>
              <a:t>from April-October </a:t>
            </a:r>
            <a:r>
              <a:rPr lang="en-US" sz="3200" dirty="0"/>
              <a:t>of 2006 to 2011.  </a:t>
            </a:r>
            <a:r>
              <a:rPr lang="en-US" sz="3200" dirty="0"/>
              <a:t>The trapping grid </a:t>
            </a:r>
            <a:r>
              <a:rPr lang="en-US" sz="3200" dirty="0"/>
              <a:t>consisted </a:t>
            </a:r>
            <a:r>
              <a:rPr lang="en-US" sz="3200" dirty="0"/>
              <a:t>of 4 pitfall traps </a:t>
            </a:r>
            <a:r>
              <a:rPr lang="en-US" sz="3200" dirty="0"/>
              <a:t>2 m apart near the center of each </a:t>
            </a:r>
            <a:r>
              <a:rPr lang="en-US" sz="3200" dirty="0"/>
              <a:t>of </a:t>
            </a:r>
            <a:r>
              <a:rPr lang="en-US" sz="3200" dirty="0"/>
              <a:t>the 30 </a:t>
            </a:r>
            <a:r>
              <a:rPr lang="en-US" sz="3200" dirty="0"/>
              <a:t>plots. </a:t>
            </a:r>
            <a:r>
              <a:rPr lang="en-US" sz="3200" dirty="0"/>
              <a:t>Traps consisted </a:t>
            </a:r>
            <a:r>
              <a:rPr lang="en-US" sz="3200" dirty="0"/>
              <a:t>of plastic cups </a:t>
            </a:r>
            <a:r>
              <a:rPr lang="en-US" sz="3200" dirty="0"/>
              <a:t>buried </a:t>
            </a:r>
            <a:r>
              <a:rPr lang="en-US" sz="3200" dirty="0"/>
              <a:t>in the ground with their lips at ground </a:t>
            </a:r>
            <a:r>
              <a:rPr lang="en-US" sz="3200" dirty="0"/>
              <a:t>level (see photo in upper right).  </a:t>
            </a:r>
            <a:r>
              <a:rPr lang="en-US" sz="3200" dirty="0"/>
              <a:t>We filled each cup with 2-3 cm of “death juice” (70% ethanol and liquid soap). </a:t>
            </a:r>
            <a:r>
              <a:rPr lang="en-US" sz="3200" dirty="0"/>
              <a:t>After leaving cups in place for </a:t>
            </a:r>
            <a:r>
              <a:rPr lang="en-US" sz="3200" dirty="0"/>
              <a:t>24 hours, </a:t>
            </a:r>
            <a:r>
              <a:rPr lang="en-US" sz="3200" dirty="0"/>
              <a:t>we collected and preserved the </a:t>
            </a:r>
            <a:r>
              <a:rPr lang="en-US" sz="3200" dirty="0"/>
              <a:t>cup contents </a:t>
            </a:r>
            <a:r>
              <a:rPr lang="en-US" sz="3200" dirty="0"/>
              <a:t>(including anurans) for later analysis.  </a:t>
            </a:r>
            <a:r>
              <a:rPr lang="en-US" sz="3200" b="1" dirty="0"/>
              <a:t>This </a:t>
            </a:r>
            <a:r>
              <a:rPr lang="en-US" sz="3200" b="1" dirty="0" err="1"/>
              <a:t>pitfalling</a:t>
            </a:r>
            <a:r>
              <a:rPr lang="en-US" sz="3200" b="1" dirty="0"/>
              <a:t> technique typically results in occasional “by-catch”, generally consisting of no more than a few shrews or anurans per round.  However, our round of pitfall trapping July 15, 2011, resulted in the by-catch of 131 American toads </a:t>
            </a:r>
            <a:r>
              <a:rPr lang="en-US" sz="3200" b="1" i="1" dirty="0" err="1"/>
              <a:t>Bufo</a:t>
            </a:r>
            <a:r>
              <a:rPr lang="en-US" sz="3200" b="1" i="1" dirty="0"/>
              <a:t> </a:t>
            </a:r>
            <a:r>
              <a:rPr lang="en-US" sz="3200" b="1" i="1" dirty="0" err="1"/>
              <a:t>americanus</a:t>
            </a:r>
            <a:r>
              <a:rPr lang="en-US" sz="3200" b="1" i="1" dirty="0"/>
              <a:t> </a:t>
            </a:r>
            <a:r>
              <a:rPr lang="en-US" sz="3200" b="1" dirty="0"/>
              <a:t>and 7 northern leopard frogs </a:t>
            </a:r>
            <a:r>
              <a:rPr lang="en-US" sz="3200" b="1" i="1" dirty="0" err="1"/>
              <a:t>Rana</a:t>
            </a:r>
            <a:r>
              <a:rPr lang="en-US" sz="3200" b="1" i="1" dirty="0"/>
              <a:t> </a:t>
            </a:r>
            <a:r>
              <a:rPr lang="en-US" sz="3200" b="1" i="1" dirty="0" err="1"/>
              <a:t>pipiens</a:t>
            </a:r>
            <a:r>
              <a:rPr lang="en-US" sz="3200" b="1" dirty="0"/>
              <a:t>.  </a:t>
            </a:r>
          </a:p>
          <a:p>
            <a:pPr defTabSz="5016124" fontAlgn="auto">
              <a:spcBef>
                <a:spcPts val="0"/>
              </a:spcBef>
              <a:spcAft>
                <a:spcPts val="0"/>
              </a:spcAft>
              <a:defRPr/>
            </a:pPr>
            <a:endParaRPr lang="en-US" sz="3200" b="1" dirty="0"/>
          </a:p>
          <a:p>
            <a:pPr defTabSz="5016124" fontAlgn="auto">
              <a:spcBef>
                <a:spcPts val="0"/>
              </a:spcBef>
              <a:spcAft>
                <a:spcPts val="0"/>
              </a:spcAft>
              <a:defRPr/>
            </a:pPr>
            <a:r>
              <a:rPr lang="en-US" sz="3200" dirty="0"/>
              <a:t>To determine whether the invasive buckthorn affects habitat use by anurans, we examined the distributions of frogs and toads trapped in this trapping event, and we performed a paired t-test to compare the numbers of toads in treatment vs. control plots.  We also performed a correlation/regression analysis on toad numbers in control plots to determine whether a relationship exists between toad and buckthorn densities.  </a:t>
            </a:r>
            <a:r>
              <a:rPr lang="en-US" sz="3200" b="1" dirty="0"/>
              <a:t>We hypothesized that buckthorn negatively impacts our native anurans and predicted that a) treatment plots (buckthorn removed) would show greater anuran density than control plots, and b) an inverse relationship would exist between buckthorn density and anuran density in control plots.</a:t>
            </a:r>
            <a:endParaRPr lang="en-US" sz="3200" b="1" dirty="0"/>
          </a:p>
          <a:p>
            <a:pPr defTabSz="5016124" fontAlgn="auto">
              <a:spcBef>
                <a:spcPts val="0"/>
              </a:spcBef>
              <a:spcAft>
                <a:spcPts val="0"/>
              </a:spcAft>
              <a:defRPr/>
            </a:pPr>
            <a:endParaRPr lang="en-US" sz="3200" dirty="0"/>
          </a:p>
          <a:p>
            <a:pPr defTabSz="5016124" fontAlgn="auto">
              <a:spcBef>
                <a:spcPts val="0"/>
              </a:spcBef>
              <a:spcAft>
                <a:spcPts val="0"/>
              </a:spcAft>
              <a:defRPr/>
            </a:pPr>
            <a:endParaRPr lang="en-US" sz="3200" u="sng" dirty="0">
              <a:solidFill>
                <a:schemeClr val="tx1"/>
              </a:solidFill>
            </a:endParaRPr>
          </a:p>
          <a:p>
            <a:pPr defTabSz="5016124" fontAlgn="auto">
              <a:spcBef>
                <a:spcPts val="0"/>
              </a:spcBef>
              <a:spcAft>
                <a:spcPts val="0"/>
              </a:spcAft>
              <a:defRPr/>
            </a:pPr>
            <a:endParaRPr lang="en-US" sz="1100" dirty="0">
              <a:solidFill>
                <a:schemeClr val="tx1"/>
              </a:solidFill>
            </a:endParaRPr>
          </a:p>
        </p:txBody>
      </p:sp>
      <p:sp>
        <p:nvSpPr>
          <p:cNvPr id="18" name="TextBox 17"/>
          <p:cNvSpPr txBox="1"/>
          <p:nvPr/>
        </p:nvSpPr>
        <p:spPr>
          <a:xfrm>
            <a:off x="304800" y="15240000"/>
            <a:ext cx="13600113" cy="1152525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p>
            <a:pPr algn="ctr" defTabSz="5016124" fontAlgn="auto">
              <a:spcBef>
                <a:spcPts val="0"/>
              </a:spcBef>
              <a:spcAft>
                <a:spcPts val="0"/>
              </a:spcAft>
              <a:defRPr/>
            </a:pPr>
            <a:r>
              <a:rPr lang="en-US" sz="2800" b="1" u="sng" dirty="0">
                <a:solidFill>
                  <a:schemeClr val="tx1"/>
                </a:solidFill>
              </a:rPr>
              <a:t>Introduction</a:t>
            </a:r>
            <a:endParaRPr lang="en-US" sz="2800" b="1" u="sng" dirty="0">
              <a:solidFill>
                <a:schemeClr val="tx1"/>
              </a:solidFill>
            </a:endParaRPr>
          </a:p>
          <a:p>
            <a:pPr algn="ctr" defTabSz="5016124" fontAlgn="auto">
              <a:spcBef>
                <a:spcPts val="0"/>
              </a:spcBef>
              <a:spcAft>
                <a:spcPts val="0"/>
              </a:spcAft>
              <a:defRPr/>
            </a:pPr>
            <a:endParaRPr lang="en-US" sz="1800" u="sng" dirty="0">
              <a:solidFill>
                <a:schemeClr val="tx1"/>
              </a:solidFill>
            </a:endParaRPr>
          </a:p>
          <a:p>
            <a:pPr defTabSz="5016124" fontAlgn="auto">
              <a:spcBef>
                <a:spcPts val="0"/>
              </a:spcBef>
              <a:spcAft>
                <a:spcPts val="0"/>
              </a:spcAft>
              <a:defRPr/>
            </a:pPr>
            <a:r>
              <a:rPr lang="en-US" sz="2800" dirty="0"/>
              <a:t>European buckthorn (</a:t>
            </a:r>
            <a:r>
              <a:rPr lang="en-US" sz="2800" i="1" dirty="0" err="1"/>
              <a:t>Rhamnus</a:t>
            </a:r>
            <a:r>
              <a:rPr lang="en-US" sz="2800" i="1" dirty="0"/>
              <a:t> </a:t>
            </a:r>
            <a:r>
              <a:rPr lang="en-US" sz="2800" i="1" dirty="0" err="1"/>
              <a:t>cathartica</a:t>
            </a:r>
            <a:r>
              <a:rPr lang="en-US" sz="2800" dirty="0"/>
              <a:t>) </a:t>
            </a:r>
            <a:r>
              <a:rPr lang="en-US" sz="2800" dirty="0"/>
              <a:t>and glossy buckthorn (</a:t>
            </a:r>
            <a:r>
              <a:rPr lang="en-US" sz="2800" i="1" dirty="0"/>
              <a:t>R. </a:t>
            </a:r>
            <a:r>
              <a:rPr lang="en-US" sz="2800" i="1" dirty="0" err="1"/>
              <a:t>frangula</a:t>
            </a:r>
            <a:r>
              <a:rPr lang="en-US" sz="2800" dirty="0"/>
              <a:t>) are invasive plant species initially imported to the U.S. in 1849 as ornamental shrubs.  Researchers throughout the Eastern U.S. have found various negative ecological effects of buckthorn (e.g., increased nest predation in songbirds, Schmidt &amp; Whelan 1999; increased soil nitrogen content, </a:t>
            </a:r>
            <a:r>
              <a:rPr lang="en-US" sz="2800" dirty="0" err="1"/>
              <a:t>Heneghan</a:t>
            </a:r>
            <a:r>
              <a:rPr lang="en-US" sz="2800" dirty="0"/>
              <a:t> et al. </a:t>
            </a:r>
            <a:r>
              <a:rPr lang="en-US" sz="2800" dirty="0"/>
              <a:t>2006; </a:t>
            </a:r>
            <a:r>
              <a:rPr lang="en-US" sz="2800" dirty="0"/>
              <a:t>decreased herbaceous groundcover, Boudreau &amp; Wilson 1992; decreased juvenile recruitment by canopy trees, Fagan &amp; </a:t>
            </a:r>
            <a:r>
              <a:rPr lang="en-US" sz="2800" dirty="0" err="1"/>
              <a:t>Peart</a:t>
            </a:r>
            <a:r>
              <a:rPr lang="en-US" sz="2800" dirty="0"/>
              <a:t> 2004; host for </a:t>
            </a:r>
            <a:r>
              <a:rPr lang="en-US" sz="2800" dirty="0"/>
              <a:t>[oat] crown rust and overwintering </a:t>
            </a:r>
            <a:r>
              <a:rPr lang="en-US" sz="2800" dirty="0"/>
              <a:t>soybean aphids, </a:t>
            </a:r>
            <a:r>
              <a:rPr lang="en-US" sz="2800" dirty="0" err="1"/>
              <a:t>Heipel</a:t>
            </a:r>
            <a:r>
              <a:rPr lang="en-US" sz="2800" dirty="0"/>
              <a:t> et al. 2010).  </a:t>
            </a:r>
            <a:r>
              <a:rPr lang="en-US" sz="2800" dirty="0"/>
              <a:t>Since the effects found in one area of the U.S. or in one habitat may not be the same as those found in others, studies that specifically examine the local </a:t>
            </a:r>
            <a:r>
              <a:rPr lang="en-US" sz="2800" dirty="0"/>
              <a:t> impacts </a:t>
            </a:r>
            <a:r>
              <a:rPr lang="en-US" sz="2800" dirty="0"/>
              <a:t>of buckthorn </a:t>
            </a:r>
            <a:r>
              <a:rPr lang="en-US" sz="2800" dirty="0"/>
              <a:t>are </a:t>
            </a:r>
            <a:r>
              <a:rPr lang="en-US" sz="2800" dirty="0"/>
              <a:t>warranted, particularly if much effort and expense is being invested in removing and controlling the shrub</a:t>
            </a:r>
            <a:r>
              <a:rPr lang="en-US" sz="2800" dirty="0"/>
              <a:t>.</a:t>
            </a:r>
          </a:p>
          <a:p>
            <a:pPr defTabSz="5016124" fontAlgn="auto">
              <a:spcBef>
                <a:spcPts val="0"/>
              </a:spcBef>
              <a:spcAft>
                <a:spcPts val="0"/>
              </a:spcAft>
              <a:defRPr/>
            </a:pPr>
            <a:endParaRPr lang="en-US" sz="1800" u="sng" dirty="0">
              <a:solidFill>
                <a:schemeClr val="tx1"/>
              </a:solidFill>
            </a:endParaRPr>
          </a:p>
          <a:p>
            <a:pPr defTabSz="5016124" fontAlgn="auto">
              <a:spcBef>
                <a:spcPts val="0"/>
              </a:spcBef>
              <a:spcAft>
                <a:spcPts val="0"/>
              </a:spcAft>
              <a:defRPr/>
            </a:pPr>
            <a:r>
              <a:rPr lang="en-US" sz="2800" i="1" dirty="0"/>
              <a:t>RESEARCH </a:t>
            </a:r>
            <a:r>
              <a:rPr lang="en-US" sz="2800" i="1" dirty="0"/>
              <a:t>OBJECTIVES:</a:t>
            </a:r>
            <a:endParaRPr lang="en-US" sz="2800" i="1" dirty="0"/>
          </a:p>
          <a:p>
            <a:pPr defTabSz="5016124" fontAlgn="auto">
              <a:spcBef>
                <a:spcPts val="0"/>
              </a:spcBef>
              <a:spcAft>
                <a:spcPts val="0"/>
              </a:spcAft>
              <a:defRPr/>
            </a:pPr>
            <a:endParaRPr lang="en-US" sz="1800" u="sng" dirty="0">
              <a:solidFill>
                <a:schemeClr val="tx1"/>
              </a:solidFill>
            </a:endParaRPr>
          </a:p>
          <a:p>
            <a:pPr defTabSz="5016124" fontAlgn="auto">
              <a:spcBef>
                <a:spcPts val="0"/>
              </a:spcBef>
              <a:spcAft>
                <a:spcPts val="0"/>
              </a:spcAft>
              <a:buFontTx/>
              <a:buAutoNum type="arabicPeriod"/>
              <a:defRPr/>
            </a:pPr>
            <a:r>
              <a:rPr lang="en-US" sz="2800" dirty="0"/>
              <a:t>To elucidate the short- and long-term effects of the invasive European buckthorn on </a:t>
            </a:r>
            <a:r>
              <a:rPr lang="en-US" sz="2800" dirty="0"/>
              <a:t>Northwestern College’s 5-acre gallery forest along the Floyd River near Alton, Iowa. Ongoing monitoring includes soil analyses and surveys of vegetation and forest floor </a:t>
            </a:r>
            <a:r>
              <a:rPr lang="en-US" sz="2800" dirty="0" err="1"/>
              <a:t>macroinvertebrates</a:t>
            </a:r>
            <a:r>
              <a:rPr lang="en-US" sz="2800" dirty="0"/>
              <a:t>.  </a:t>
            </a:r>
            <a:r>
              <a:rPr lang="en-US" sz="2800" b="1" dirty="0"/>
              <a:t>This poster reports findings from  an analysis of amphibian “by-catch” from a </a:t>
            </a:r>
            <a:r>
              <a:rPr lang="en-US" sz="2800" b="1" dirty="0" err="1"/>
              <a:t>macroinvertebrate</a:t>
            </a:r>
            <a:r>
              <a:rPr lang="en-US" sz="2800" b="1" dirty="0"/>
              <a:t> survey.</a:t>
            </a:r>
            <a:endParaRPr lang="en-US" sz="2800" b="1" dirty="0"/>
          </a:p>
          <a:p>
            <a:pPr defTabSz="5016124" fontAlgn="auto">
              <a:spcBef>
                <a:spcPts val="0"/>
              </a:spcBef>
              <a:spcAft>
                <a:spcPts val="0"/>
              </a:spcAft>
              <a:buFontTx/>
              <a:buAutoNum type="arabicPeriod"/>
              <a:defRPr/>
            </a:pPr>
            <a:endParaRPr lang="en-US" sz="1800" dirty="0"/>
          </a:p>
          <a:p>
            <a:pPr defTabSz="5016124" fontAlgn="auto">
              <a:spcBef>
                <a:spcPts val="0"/>
              </a:spcBef>
              <a:spcAft>
                <a:spcPts val="0"/>
              </a:spcAft>
              <a:buFontTx/>
              <a:buAutoNum type="arabicPeriod" startAt="2"/>
              <a:defRPr/>
            </a:pPr>
            <a:r>
              <a:rPr lang="en-US" sz="2800" dirty="0"/>
              <a:t>To determine whether expensive and time-consuming buckthorn eradication efforts are worthwhile.  If long-term negative ecological effects of buckthorn are minor, then these efforts would be largely unnecessary.  In addition, we need information regarding potential negative impacts of buckthorn eradication measures on native species.  </a:t>
            </a:r>
          </a:p>
          <a:p>
            <a:pPr defTabSz="5016124" fontAlgn="auto">
              <a:spcBef>
                <a:spcPts val="0"/>
              </a:spcBef>
              <a:spcAft>
                <a:spcPts val="0"/>
              </a:spcAft>
              <a:defRPr/>
            </a:pPr>
            <a:endParaRPr lang="en-US" sz="2800" u="sng" dirty="0">
              <a:solidFill>
                <a:schemeClr val="tx1"/>
              </a:solidFill>
            </a:endParaRPr>
          </a:p>
        </p:txBody>
      </p:sp>
      <p:sp>
        <p:nvSpPr>
          <p:cNvPr id="19" name="TextBox 18"/>
          <p:cNvSpPr txBox="1"/>
          <p:nvPr/>
        </p:nvSpPr>
        <p:spPr>
          <a:xfrm>
            <a:off x="27765375" y="38706425"/>
            <a:ext cx="16148050" cy="518477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pPr algn="ctr"/>
            <a:r>
              <a:rPr lang="en-US" sz="2000" b="1" u="sng"/>
              <a:t>References</a:t>
            </a:r>
          </a:p>
          <a:p>
            <a:endParaRPr lang="en-US" sz="500">
              <a:solidFill>
                <a:srgbClr val="000000"/>
              </a:solidFill>
            </a:endParaRPr>
          </a:p>
          <a:p>
            <a:r>
              <a:rPr lang="en-US" sz="2000">
                <a:solidFill>
                  <a:srgbClr val="000000"/>
                </a:solidFill>
              </a:rPr>
              <a:t>Boudreau, D &amp; Wilson, G. 1992. Buckthorn research and control at Pipestone National Monument. Restoration &amp; Management Notes 10: 94-95. </a:t>
            </a:r>
          </a:p>
          <a:p>
            <a:r>
              <a:rPr lang="en-US" sz="2000">
                <a:solidFill>
                  <a:srgbClr val="000000"/>
                </a:solidFill>
              </a:rPr>
              <a:t>Brown, C., Blossey, B. Maerz, J., &amp; Joule, S.  2006. Invasive Plant and Experimental Venue Affect Tadpole Performance.  Biological Invasions 8:327-338.</a:t>
            </a:r>
          </a:p>
          <a:p>
            <a:r>
              <a:rPr lang="en-US" sz="2000">
                <a:solidFill>
                  <a:srgbClr val="000000"/>
                </a:solidFill>
              </a:rPr>
              <a:t>Fagan, M. &amp; Peart, D.  2004.  Impact of the invasive shrub glossy buckthorn (</a:t>
            </a:r>
            <a:r>
              <a:rPr lang="en-US" sz="2000" i="1">
                <a:solidFill>
                  <a:srgbClr val="000000"/>
                </a:solidFill>
              </a:rPr>
              <a:t>Rhamnus frangula</a:t>
            </a:r>
            <a:r>
              <a:rPr lang="en-US" sz="2000">
                <a:solidFill>
                  <a:srgbClr val="000000"/>
                </a:solidFill>
              </a:rPr>
              <a:t>) on juvenile recruitment by canopy trees.  Forest Ecology and Management 194:95-107.</a:t>
            </a:r>
            <a:endParaRPr lang="en-GB" sz="2000">
              <a:solidFill>
                <a:srgbClr val="000000"/>
              </a:solidFill>
            </a:endParaRPr>
          </a:p>
          <a:p>
            <a:r>
              <a:rPr lang="en-GB" sz="2000">
                <a:solidFill>
                  <a:srgbClr val="000000"/>
                </a:solidFill>
              </a:rPr>
              <a:t>Heimpel, G., Frelich, L., Landis, D., Hopper, K., Hoelmer, K., Sezen, Z., Asplen, M., &amp; Wu , K.  2010. </a:t>
            </a:r>
            <a:r>
              <a:rPr lang="en-US" sz="2000">
                <a:solidFill>
                  <a:srgbClr val="000000"/>
                </a:solidFill>
              </a:rPr>
              <a:t>European buckthorn and Asian soybean aphid as components of an extensive invasional meltdown in North America.  Biological Invasions 12:2913-2931.</a:t>
            </a:r>
            <a:endParaRPr lang="en-GB" sz="2000">
              <a:solidFill>
                <a:srgbClr val="000000"/>
              </a:solidFill>
            </a:endParaRPr>
          </a:p>
          <a:p>
            <a:r>
              <a:rPr lang="en-GB" sz="2000">
                <a:solidFill>
                  <a:srgbClr val="000000"/>
                </a:solidFill>
              </a:rPr>
              <a:t>Heneghan, L., Fatemi, F., Umek, L., Grady, K., Fagen, K., and Workman, W.  2006.  The invasive shrub European buckthorn (</a:t>
            </a:r>
            <a:r>
              <a:rPr lang="en-GB" sz="2000" i="1">
                <a:solidFill>
                  <a:srgbClr val="000000"/>
                </a:solidFill>
              </a:rPr>
              <a:t>Rhamnus cathartica</a:t>
            </a:r>
            <a:r>
              <a:rPr lang="en-GB" sz="2000">
                <a:solidFill>
                  <a:srgbClr val="000000"/>
                </a:solidFill>
              </a:rPr>
              <a:t>, L.) alters soil properties in Midwestern U.S. woodlands.  Applied Soil Ecology 32: 142-148.</a:t>
            </a:r>
          </a:p>
          <a:p>
            <a:r>
              <a:rPr lang="en-US" sz="2000">
                <a:solidFill>
                  <a:srgbClr val="000000"/>
                </a:solidFill>
              </a:rPr>
              <a:t>Schmidt, K. &amp; Whelan, C.  1999.  Effects of exotic </a:t>
            </a:r>
            <a:r>
              <a:rPr lang="en-US" sz="2000" i="1">
                <a:solidFill>
                  <a:srgbClr val="000000"/>
                </a:solidFill>
              </a:rPr>
              <a:t>Lonicera</a:t>
            </a:r>
            <a:r>
              <a:rPr lang="en-US" sz="2000">
                <a:solidFill>
                  <a:srgbClr val="000000"/>
                </a:solidFill>
              </a:rPr>
              <a:t> and </a:t>
            </a:r>
            <a:r>
              <a:rPr lang="en-US" sz="2000" i="1">
                <a:solidFill>
                  <a:srgbClr val="000000"/>
                </a:solidFill>
              </a:rPr>
              <a:t>Rhamnus</a:t>
            </a:r>
            <a:r>
              <a:rPr lang="en-US" sz="2000">
                <a:solidFill>
                  <a:srgbClr val="000000"/>
                </a:solidFill>
              </a:rPr>
              <a:t> on songbird nest predation.  Conservation Biology 13:1502-1506.</a:t>
            </a:r>
          </a:p>
          <a:p>
            <a:r>
              <a:rPr lang="en-US" sz="2000">
                <a:solidFill>
                  <a:srgbClr val="000000"/>
                </a:solidFill>
              </a:rPr>
              <a:t>Sacerdote, A.  2009.  Reintroduction of extirpated flatwoods amphibians into restored forested wetlands of northern Illinois: Feasibility assessment, implementation, habitat restoration, and conservation implications. Northern Illinois University, ProQuest, UMI Dissertations Publishing. 3390589. </a:t>
            </a:r>
          </a:p>
          <a:p>
            <a:endParaRPr lang="en-US" sz="1800" u="sng"/>
          </a:p>
        </p:txBody>
      </p:sp>
      <p:grpSp>
        <p:nvGrpSpPr>
          <p:cNvPr id="2061" name="Group 13316"/>
          <p:cNvGrpSpPr>
            <a:grpSpLocks/>
          </p:cNvGrpSpPr>
          <p:nvPr/>
        </p:nvGrpSpPr>
        <p:grpSpPr bwMode="auto">
          <a:xfrm>
            <a:off x="277813" y="41400413"/>
            <a:ext cx="13677900" cy="1984375"/>
            <a:chOff x="276975" y="41362862"/>
            <a:chExt cx="14132189" cy="1983838"/>
          </a:xfrm>
        </p:grpSpPr>
        <p:sp>
          <p:nvSpPr>
            <p:cNvPr id="13316" name="Rectangle 13315"/>
            <p:cNvSpPr/>
            <p:nvPr/>
          </p:nvSpPr>
          <p:spPr>
            <a:xfrm>
              <a:off x="304858" y="41362862"/>
              <a:ext cx="14053458" cy="1983838"/>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28" name="TextBox 27"/>
            <p:cNvSpPr txBox="1"/>
            <p:nvPr/>
          </p:nvSpPr>
          <p:spPr>
            <a:xfrm>
              <a:off x="276975" y="41362862"/>
              <a:ext cx="14132189" cy="198383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p>
              <a:pPr defTabSz="5016124" fontAlgn="auto">
                <a:spcBef>
                  <a:spcPts val="0"/>
                </a:spcBef>
                <a:spcAft>
                  <a:spcPts val="0"/>
                </a:spcAft>
                <a:defRPr/>
              </a:pPr>
              <a:r>
                <a:rPr lang="en-US" sz="2400" b="1" dirty="0"/>
                <a:t>Fig. 1.  Aerial view of Northwestern College’s forest, with inset showing research and control plots, with pre-removal numbers of buckthorn  trees and saplings indicated.  Paired plots are indicated with the same color fill.  Treatment plots (buckthorn removed) are indicated with  a slash.  Numbers of northern leopard frogs and American toads trapped in July 2011 are shown.</a:t>
              </a:r>
              <a:endParaRPr lang="en-US" sz="2400" b="1" dirty="0"/>
            </a:p>
          </p:txBody>
        </p:sp>
      </p:grpSp>
      <p:pic>
        <p:nvPicPr>
          <p:cNvPr id="2062" name="Picture 2"/>
          <p:cNvPicPr>
            <a:picLocks noChangeAspect="1" noChangeArrowheads="1"/>
          </p:cNvPicPr>
          <p:nvPr/>
        </p:nvPicPr>
        <p:blipFill>
          <a:blip r:embed="rId4">
            <a:extLst>
              <a:ext uri="{28A0092B-C50C-407E-A947-70E740481C1C}">
                <a14:useLocalDpi xmlns:a14="http://schemas.microsoft.com/office/drawing/2010/main" val="0"/>
              </a:ext>
            </a:extLst>
          </a:blip>
          <a:srcRect r="7013" b="9357"/>
          <a:stretch>
            <a:fillRect/>
          </a:stretch>
        </p:blipFill>
        <p:spPr bwMode="auto">
          <a:xfrm>
            <a:off x="7153275" y="3087688"/>
            <a:ext cx="6713538" cy="5413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63" name="Object 25"/>
          <p:cNvGraphicFramePr>
            <a:graphicFrameLocks noGrp="1" noChangeAspect="1"/>
          </p:cNvGraphicFramePr>
          <p:nvPr/>
        </p:nvGraphicFramePr>
        <p:xfrm>
          <a:off x="457200" y="4535488"/>
          <a:ext cx="6213475" cy="8266112"/>
        </p:xfrm>
        <a:graphic>
          <a:graphicData uri="http://schemas.openxmlformats.org/presentationml/2006/ole">
            <mc:AlternateContent xmlns:mc="http://schemas.openxmlformats.org/markup-compatibility/2006">
              <mc:Choice xmlns:v="urn:schemas-microsoft-com:vml" Requires="v">
                <p:oleObj spid="_x0000_s2151" name="Photo Editor Photo" r:id="rId5" imgW="5714286" imgH="7602011" progId="MSPhotoEd.3">
                  <p:embed/>
                </p:oleObj>
              </mc:Choice>
              <mc:Fallback>
                <p:oleObj name="Photo Editor Photo" r:id="rId5" imgW="5714286" imgH="7602011" progId="MSPhotoEd.3">
                  <p:embed/>
                  <p:pic>
                    <p:nvPicPr>
                      <p:cNvPr id="0" name="Object 2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535488"/>
                        <a:ext cx="6213475" cy="826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5" name="Group 64"/>
          <p:cNvGrpSpPr/>
          <p:nvPr/>
        </p:nvGrpSpPr>
        <p:grpSpPr>
          <a:xfrm>
            <a:off x="7543799" y="9024731"/>
            <a:ext cx="28509264" cy="6458890"/>
            <a:chOff x="7543799" y="9024731"/>
            <a:chExt cx="28509264" cy="6458890"/>
          </a:xfrm>
          <a:solidFill>
            <a:schemeClr val="accent3">
              <a:lumMod val="60000"/>
              <a:lumOff val="40000"/>
            </a:schemeClr>
          </a:solidFill>
        </p:grpSpPr>
        <p:sp>
          <p:nvSpPr>
            <p:cNvPr id="64" name="Rectangle 63"/>
            <p:cNvSpPr/>
            <p:nvPr/>
          </p:nvSpPr>
          <p:spPr>
            <a:xfrm>
              <a:off x="7551429" y="9024731"/>
              <a:ext cx="28501634" cy="575806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sp>
          <p:nvSpPr>
            <p:cNvPr id="10" name="TextBox 9"/>
            <p:cNvSpPr txBox="1"/>
            <p:nvPr/>
          </p:nvSpPr>
          <p:spPr>
            <a:xfrm>
              <a:off x="7543799" y="9067800"/>
              <a:ext cx="28509263" cy="6415821"/>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p>
              <a:pPr algn="ctr" defTabSz="5016124" fontAlgn="auto">
                <a:spcBef>
                  <a:spcPts val="0"/>
                </a:spcBef>
                <a:spcAft>
                  <a:spcPts val="0"/>
                </a:spcAft>
                <a:defRPr/>
              </a:pPr>
              <a:r>
                <a:rPr lang="en-US" sz="5400" b="1" u="sng" dirty="0">
                  <a:solidFill>
                    <a:schemeClr val="tx1"/>
                  </a:solidFill>
                </a:rPr>
                <a:t>Abstract</a:t>
              </a:r>
            </a:p>
            <a:p>
              <a:pPr defTabSz="5016124" fontAlgn="auto">
                <a:spcBef>
                  <a:spcPts val="0"/>
                </a:spcBef>
                <a:spcAft>
                  <a:spcPts val="0"/>
                </a:spcAft>
                <a:defRPr/>
              </a:pPr>
              <a:endParaRPr lang="en-US" sz="1800" b="1" u="sng" dirty="0">
                <a:solidFill>
                  <a:schemeClr val="tx1"/>
                </a:solidFill>
              </a:endParaRPr>
            </a:p>
            <a:p>
              <a:pPr defTabSz="5016124" fontAlgn="auto">
                <a:spcBef>
                  <a:spcPts val="0"/>
                </a:spcBef>
                <a:spcAft>
                  <a:spcPts val="0"/>
                </a:spcAft>
                <a:defRPr/>
              </a:pPr>
              <a:r>
                <a:rPr lang="en-US" sz="3600" dirty="0"/>
                <a:t>This study </a:t>
              </a:r>
              <a:r>
                <a:rPr lang="en-US" sz="3600" dirty="0"/>
                <a:t>explores </a:t>
              </a:r>
              <a:r>
                <a:rPr lang="en-US" sz="3600" dirty="0"/>
                <a:t>the effects of the invasive shrub European buckthorn </a:t>
              </a:r>
              <a:r>
                <a:rPr lang="en-US" sz="3600" i="1" dirty="0" err="1"/>
                <a:t>Rhamnus</a:t>
              </a:r>
              <a:r>
                <a:rPr lang="en-US" sz="3600" i="1" dirty="0"/>
                <a:t> </a:t>
              </a:r>
              <a:r>
                <a:rPr lang="en-US" sz="3600" i="1" dirty="0" err="1"/>
                <a:t>cathartica</a:t>
              </a:r>
              <a:r>
                <a:rPr lang="en-US" sz="3600" dirty="0"/>
                <a:t> on amphibian abundance </a:t>
              </a:r>
              <a:r>
                <a:rPr lang="en-US" sz="3600" dirty="0"/>
                <a:t>and distribution in </a:t>
              </a:r>
              <a:r>
                <a:rPr lang="en-US" sz="3600" dirty="0"/>
                <a:t>Northwestern College's riparian forest near Alton, Iowa.  While pitfall trapping for invertebrates in treatment plots (where buckthorn shrubs and trees had been removed) and control plots (left alone), we unintentionally caught 131 American </a:t>
              </a:r>
              <a:r>
                <a:rPr lang="en-US" sz="3600" dirty="0"/>
                <a:t>toads </a:t>
              </a:r>
              <a:r>
                <a:rPr lang="en-US" sz="3600" i="1" dirty="0" err="1"/>
                <a:t>Bufo</a:t>
              </a:r>
              <a:r>
                <a:rPr lang="en-US" sz="3600" i="1" dirty="0"/>
                <a:t> </a:t>
              </a:r>
              <a:r>
                <a:rPr lang="en-US" sz="3600" i="1" dirty="0" err="1"/>
                <a:t>americanus</a:t>
              </a:r>
              <a:r>
                <a:rPr lang="en-US" sz="3600" dirty="0"/>
                <a:t> and </a:t>
              </a:r>
              <a:r>
                <a:rPr lang="en-US" sz="3600" dirty="0"/>
                <a:t>7 </a:t>
              </a:r>
              <a:r>
                <a:rPr lang="en-US" sz="3600" dirty="0"/>
                <a:t>northern leopard frogs  </a:t>
              </a:r>
              <a:r>
                <a:rPr lang="en-US" sz="3600" i="1" dirty="0" err="1"/>
                <a:t>Rana</a:t>
              </a:r>
              <a:r>
                <a:rPr lang="en-US" sz="3600" i="1" dirty="0"/>
                <a:t> </a:t>
              </a:r>
              <a:r>
                <a:rPr lang="en-US" sz="3600" i="1" dirty="0" err="1"/>
                <a:t>pipiens</a:t>
              </a:r>
              <a:r>
                <a:rPr lang="en-US" sz="3600" dirty="0"/>
                <a:t>.  </a:t>
              </a:r>
              <a:r>
                <a:rPr lang="en-US" sz="3600" dirty="0"/>
                <a:t>We found no significant difference in the number of amphibians trapped between treatment and control plots, nor did we find a significant relationship between buckthorn density and amphibian density in control plots.  Although buckthorn appears to have negatively affected populations of amphibians such as spotted salamanders and wood frogs in other regions, we found no evidence that buckthorn negatively impacts habitat use by American Toads and Northern Leopard Frogs  in our forest.  </a:t>
              </a:r>
            </a:p>
            <a:p>
              <a:pPr defTabSz="5016124" fontAlgn="auto">
                <a:spcBef>
                  <a:spcPts val="0"/>
                </a:spcBef>
                <a:spcAft>
                  <a:spcPts val="0"/>
                </a:spcAft>
                <a:defRPr/>
              </a:pPr>
              <a:endParaRPr lang="en-US" sz="6000" u="sng" dirty="0">
                <a:solidFill>
                  <a:schemeClr val="tx1"/>
                </a:solidFill>
              </a:endParaRPr>
            </a:p>
          </p:txBody>
        </p:sp>
      </p:grpSp>
      <p:pic>
        <p:nvPicPr>
          <p:cNvPr id="2065" name="Picture 315" descr="Picture5"/>
          <p:cNvPicPr>
            <a:picLocks noChangeAspect="1" noChangeArrowheads="1"/>
          </p:cNvPicPr>
          <p:nvPr/>
        </p:nvPicPr>
        <p:blipFill>
          <a:blip r:embed="rId7">
            <a:extLst>
              <a:ext uri="{28A0092B-C50C-407E-A947-70E740481C1C}">
                <a14:useLocalDpi xmlns:a14="http://schemas.microsoft.com/office/drawing/2010/main" val="0"/>
              </a:ext>
            </a:extLst>
          </a:blip>
          <a:srcRect l="41855" b="17017"/>
          <a:stretch>
            <a:fillRect/>
          </a:stretch>
        </p:blipFill>
        <p:spPr bwMode="auto">
          <a:xfrm>
            <a:off x="37185600" y="8858250"/>
            <a:ext cx="5532438" cy="6062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66" name="Group 13314"/>
          <p:cNvGrpSpPr>
            <a:grpSpLocks noChangeAspect="1"/>
          </p:cNvGrpSpPr>
          <p:nvPr/>
        </p:nvGrpSpPr>
        <p:grpSpPr bwMode="auto">
          <a:xfrm>
            <a:off x="509588" y="27003375"/>
            <a:ext cx="13282612" cy="14036675"/>
            <a:chOff x="551015" y="29041139"/>
            <a:chExt cx="13655040" cy="14429193"/>
          </a:xfrm>
        </p:grpSpPr>
        <p:grpSp>
          <p:nvGrpSpPr>
            <p:cNvPr id="2077" name="Group 13312"/>
            <p:cNvGrpSpPr>
              <a:grpSpLocks/>
            </p:cNvGrpSpPr>
            <p:nvPr/>
          </p:nvGrpSpPr>
          <p:grpSpPr bwMode="auto">
            <a:xfrm>
              <a:off x="551015" y="29041139"/>
              <a:ext cx="13655040" cy="7443063"/>
              <a:chOff x="551015" y="29041139"/>
              <a:chExt cx="13655040" cy="7443063"/>
            </a:xfrm>
          </p:grpSpPr>
          <p:pic>
            <p:nvPicPr>
              <p:cNvPr id="2122" name="Picture 4"/>
              <p:cNvPicPr>
                <a:picLocks noChangeAspect="1" noChangeArrowheads="1"/>
              </p:cNvPicPr>
              <p:nvPr/>
            </p:nvPicPr>
            <p:blipFill>
              <a:blip r:embed="rId8">
                <a:extLst>
                  <a:ext uri="{28A0092B-C50C-407E-A947-70E740481C1C}">
                    <a14:useLocalDpi xmlns:a14="http://schemas.microsoft.com/office/drawing/2010/main" val="0"/>
                  </a:ext>
                </a:extLst>
              </a:blip>
              <a:srcRect l="35365" t="35345" r="10001" b="27428"/>
              <a:stretch>
                <a:fillRect/>
              </a:stretch>
            </p:blipFill>
            <p:spPr bwMode="auto">
              <a:xfrm>
                <a:off x="551015" y="29041139"/>
                <a:ext cx="13655040" cy="74430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23" name="Group 66"/>
              <p:cNvGrpSpPr>
                <a:grpSpLocks/>
              </p:cNvGrpSpPr>
              <p:nvPr/>
            </p:nvGrpSpPr>
            <p:grpSpPr bwMode="auto">
              <a:xfrm>
                <a:off x="4153415" y="30938906"/>
                <a:ext cx="4240638" cy="2693569"/>
                <a:chOff x="6289919" y="39117153"/>
                <a:chExt cx="4240638" cy="2693569"/>
              </a:xfrm>
            </p:grpSpPr>
            <p:cxnSp>
              <p:nvCxnSpPr>
                <p:cNvPr id="39" name="Straight Connector 38"/>
                <p:cNvCxnSpPr/>
                <p:nvPr/>
              </p:nvCxnSpPr>
              <p:spPr>
                <a:xfrm flipV="1">
                  <a:off x="7588449" y="40664311"/>
                  <a:ext cx="210530" cy="4030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30" name="Group 39"/>
                <p:cNvGrpSpPr>
                  <a:grpSpLocks/>
                </p:cNvGrpSpPr>
                <p:nvPr/>
              </p:nvGrpSpPr>
              <p:grpSpPr bwMode="auto">
                <a:xfrm rot="-9250330">
                  <a:off x="6289919" y="39117153"/>
                  <a:ext cx="4240638" cy="2693569"/>
                  <a:chOff x="-132583" y="0"/>
                  <a:chExt cx="2984151" cy="1895475"/>
                </a:xfrm>
              </p:grpSpPr>
              <p:grpSp>
                <p:nvGrpSpPr>
                  <p:cNvPr id="2131" name="Group 40"/>
                  <p:cNvGrpSpPr>
                    <a:grpSpLocks/>
                  </p:cNvGrpSpPr>
                  <p:nvPr/>
                </p:nvGrpSpPr>
                <p:grpSpPr bwMode="auto">
                  <a:xfrm>
                    <a:off x="-132583" y="0"/>
                    <a:ext cx="1828033" cy="1895475"/>
                    <a:chOff x="-132583" y="0"/>
                    <a:chExt cx="1828033" cy="1895475"/>
                  </a:xfrm>
                </p:grpSpPr>
                <p:cxnSp>
                  <p:nvCxnSpPr>
                    <p:cNvPr id="48" name="Straight Connector 47"/>
                    <p:cNvCxnSpPr/>
                    <p:nvPr/>
                  </p:nvCxnSpPr>
                  <p:spPr>
                    <a:xfrm>
                      <a:off x="314603" y="638483"/>
                      <a:ext cx="0" cy="9428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695671" y="1581012"/>
                      <a:ext cx="0" cy="3146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8630" y="1579978"/>
                      <a:ext cx="0" cy="3146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41" name="Group 50"/>
                    <p:cNvGrpSpPr>
                      <a:grpSpLocks/>
                    </p:cNvGrpSpPr>
                    <p:nvPr/>
                  </p:nvGrpSpPr>
                  <p:grpSpPr bwMode="auto">
                    <a:xfrm>
                      <a:off x="-132583" y="0"/>
                      <a:ext cx="1828033" cy="603537"/>
                      <a:chOff x="-132583" y="0"/>
                      <a:chExt cx="1828033" cy="603537"/>
                    </a:xfrm>
                  </p:grpSpPr>
                  <p:cxnSp>
                    <p:nvCxnSpPr>
                      <p:cNvPr id="55" name="Straight Connector 54"/>
                      <p:cNvCxnSpPr/>
                      <p:nvPr/>
                    </p:nvCxnSpPr>
                    <p:spPr>
                      <a:xfrm rot="9250330" flipV="1">
                        <a:off x="-130655" y="43459"/>
                        <a:ext cx="277925" cy="5615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15919" y="313712"/>
                        <a:ext cx="13815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24043" y="-574"/>
                        <a:ext cx="0" cy="3146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1468" y="8567"/>
                        <a:ext cx="3043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H="1">
                      <a:off x="9854" y="1894930"/>
                      <a:ext cx="16859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0446" y="628094"/>
                      <a:ext cx="3043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9492" y="1580312"/>
                      <a:ext cx="3043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32" name="Group 41"/>
                  <p:cNvGrpSpPr>
                    <a:grpSpLocks/>
                  </p:cNvGrpSpPr>
                  <p:nvPr/>
                </p:nvGrpSpPr>
                <p:grpSpPr bwMode="auto">
                  <a:xfrm>
                    <a:off x="1685087" y="628650"/>
                    <a:ext cx="1166481" cy="960996"/>
                    <a:chOff x="-10363" y="0"/>
                    <a:chExt cx="1166481" cy="960996"/>
                  </a:xfrm>
                </p:grpSpPr>
                <p:cxnSp>
                  <p:nvCxnSpPr>
                    <p:cNvPr id="43" name="Straight Connector 42"/>
                    <p:cNvCxnSpPr/>
                    <p:nvPr/>
                  </p:nvCxnSpPr>
                  <p:spPr>
                    <a:xfrm rot="9250330" flipV="1">
                      <a:off x="883302" y="31067"/>
                      <a:ext cx="274480" cy="5661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9250330" flipV="1">
                      <a:off x="262750" y="633511"/>
                      <a:ext cx="159634" cy="3135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67" y="-849"/>
                      <a:ext cx="10198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8761" y="961097"/>
                      <a:ext cx="3525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53399" y="628345"/>
                      <a:ext cx="6764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3" name="Rectangle 2"/>
              <p:cNvSpPr/>
              <p:nvPr/>
            </p:nvSpPr>
            <p:spPr>
              <a:xfrm rot="2146908">
                <a:off x="2917689" y="31918632"/>
                <a:ext cx="2070182" cy="584775"/>
              </a:xfrm>
              <a:prstGeom prst="rect">
                <a:avLst/>
              </a:prstGeom>
              <a:noFill/>
            </p:spPr>
            <p:txBody>
              <a:bodyPr wrap="none">
                <a:spAutoFit/>
              </a:bodyPr>
              <a:lstStyle/>
              <a:p>
                <a:pPr algn="ctr" defTabSz="5016124" fontAlgn="auto">
                  <a:spcBef>
                    <a:spcPts val="0"/>
                  </a:spcBef>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Floyd River</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
            <p:nvSpPr>
              <p:cNvPr id="59" name="Rectangle 58"/>
              <p:cNvSpPr/>
              <p:nvPr/>
            </p:nvSpPr>
            <p:spPr>
              <a:xfrm rot="159134">
                <a:off x="5143655" y="31546766"/>
                <a:ext cx="2564676" cy="584775"/>
              </a:xfrm>
              <a:prstGeom prst="rect">
                <a:avLst/>
              </a:prstGeom>
              <a:noFill/>
            </p:spPr>
            <p:txBody>
              <a:bodyPr wrap="none">
                <a:spAutoFit/>
              </a:bodyPr>
              <a:lstStyle/>
              <a:p>
                <a:pPr algn="ctr" defTabSz="5016124" fontAlgn="auto">
                  <a:spcBef>
                    <a:spcPts val="0"/>
                  </a:spcBef>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Research area</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
            <p:nvSpPr>
              <p:cNvPr id="60" name="Rectangle 59"/>
              <p:cNvSpPr/>
              <p:nvPr/>
            </p:nvSpPr>
            <p:spPr>
              <a:xfrm rot="1887038">
                <a:off x="10468371" y="33704846"/>
                <a:ext cx="1933413" cy="523220"/>
              </a:xfrm>
              <a:prstGeom prst="rect">
                <a:avLst/>
              </a:prstGeom>
              <a:noFill/>
            </p:spPr>
            <p:txBody>
              <a:bodyPr wrap="none">
                <a:spAutoFit/>
              </a:bodyPr>
              <a:lstStyle/>
              <a:p>
                <a:pPr algn="ctr" defTabSz="5016124" fontAlgn="auto">
                  <a:spcBef>
                    <a:spcPts val="0"/>
                  </a:spcBef>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Oxbow lake</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
            <p:nvSpPr>
              <p:cNvPr id="61" name="Rectangle 60"/>
              <p:cNvSpPr/>
              <p:nvPr/>
            </p:nvSpPr>
            <p:spPr>
              <a:xfrm>
                <a:off x="7894402" y="32625448"/>
                <a:ext cx="1000017" cy="461665"/>
              </a:xfrm>
              <a:prstGeom prst="rect">
                <a:avLst/>
              </a:prstGeom>
              <a:noFill/>
            </p:spPr>
            <p:txBody>
              <a:bodyPr wrap="none">
                <a:spAutoFit/>
              </a:bodyPr>
              <a:lstStyle/>
              <a:p>
                <a:pPr algn="ctr" defTabSz="5016124" fontAlgn="auto">
                  <a:spcBef>
                    <a:spcPts val="0"/>
                  </a:spcBef>
                  <a:spcAft>
                    <a:spcPts val="0"/>
                  </a:spcAft>
                  <a:defRPr/>
                </a:pP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Marsh</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
            <p:nvSpPr>
              <p:cNvPr id="62" name="Rectangle 61"/>
              <p:cNvSpPr/>
              <p:nvPr/>
            </p:nvSpPr>
            <p:spPr>
              <a:xfrm>
                <a:off x="8002759" y="29041139"/>
                <a:ext cx="2200039" cy="830997"/>
              </a:xfrm>
              <a:prstGeom prst="rect">
                <a:avLst/>
              </a:prstGeom>
              <a:noFill/>
            </p:spPr>
            <p:txBody>
              <a:bodyPr>
                <a:spAutoFit/>
              </a:bodyPr>
              <a:lstStyle/>
              <a:p>
                <a:pPr algn="ctr" defTabSz="5016124" fontAlgn="auto">
                  <a:spcBef>
                    <a:spcPts val="0"/>
                  </a:spcBef>
                  <a:spcAft>
                    <a:spcPts val="0"/>
                  </a:spcAft>
                  <a:defRPr/>
                </a:pP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Roadside Park Pond</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grpSp>
        <p:grpSp>
          <p:nvGrpSpPr>
            <p:cNvPr id="2078" name="Group 22"/>
            <p:cNvGrpSpPr>
              <a:grpSpLocks noChangeAspect="1"/>
            </p:cNvGrpSpPr>
            <p:nvPr/>
          </p:nvGrpSpPr>
          <p:grpSpPr bwMode="auto">
            <a:xfrm>
              <a:off x="2396874" y="34965205"/>
              <a:ext cx="9693733" cy="8505127"/>
              <a:chOff x="605686" y="22710561"/>
              <a:chExt cx="11669442" cy="9979239"/>
            </a:xfrm>
          </p:grpSpPr>
          <p:grpSp>
            <p:nvGrpSpPr>
              <p:cNvPr id="2080" name="Group 20"/>
              <p:cNvGrpSpPr>
                <a:grpSpLocks/>
              </p:cNvGrpSpPr>
              <p:nvPr/>
            </p:nvGrpSpPr>
            <p:grpSpPr bwMode="auto">
              <a:xfrm>
                <a:off x="605686" y="22710561"/>
                <a:ext cx="11669442" cy="9979239"/>
                <a:chOff x="605686" y="22754130"/>
                <a:chExt cx="11669442" cy="9979239"/>
              </a:xfrm>
            </p:grpSpPr>
            <p:grpSp>
              <p:nvGrpSpPr>
                <p:cNvPr id="2115" name="Group 11"/>
                <p:cNvGrpSpPr>
                  <a:grpSpLocks/>
                </p:cNvGrpSpPr>
                <p:nvPr/>
              </p:nvGrpSpPr>
              <p:grpSpPr bwMode="auto">
                <a:xfrm>
                  <a:off x="605686" y="24536400"/>
                  <a:ext cx="11669442" cy="8196969"/>
                  <a:chOff x="607229" y="25101637"/>
                  <a:chExt cx="11669442" cy="8196969"/>
                </a:xfrm>
              </p:grpSpPr>
              <p:pic>
                <p:nvPicPr>
                  <p:cNvPr id="2119" name="Picture 5"/>
                  <p:cNvPicPr>
                    <a:picLocks noChangeAspect="1" noChangeArrowheads="1"/>
                  </p:cNvPicPr>
                  <p:nvPr/>
                </p:nvPicPr>
                <p:blipFill>
                  <a:blip r:embed="rId9">
                    <a:extLst>
                      <a:ext uri="{28A0092B-C50C-407E-A947-70E740481C1C}">
                        <a14:useLocalDpi xmlns:a14="http://schemas.microsoft.com/office/drawing/2010/main" val="0"/>
                      </a:ext>
                    </a:extLst>
                  </a:blip>
                  <a:srcRect l="5840" t="21941" r="44669" b="34604"/>
                  <a:stretch>
                    <a:fillRect/>
                  </a:stretch>
                </p:blipFill>
                <p:spPr bwMode="auto">
                  <a:xfrm>
                    <a:off x="607229" y="25101637"/>
                    <a:ext cx="11669442" cy="81969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a:off x="10002056" y="30843919"/>
                    <a:ext cx="819254" cy="19051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21" name="TextBox 6"/>
                  <p:cNvSpPr txBox="1">
                    <a:spLocks noChangeArrowheads="1"/>
                  </p:cNvSpPr>
                  <p:nvPr/>
                </p:nvSpPr>
                <p:spPr bwMode="auto">
                  <a:xfrm rot="3970865">
                    <a:off x="10116520" y="31325760"/>
                    <a:ext cx="1407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4000"/>
                      <a:t>North</a:t>
                    </a:r>
                  </a:p>
                </p:txBody>
              </p:sp>
            </p:grpSp>
            <p:pic>
              <p:nvPicPr>
                <p:cNvPr id="2116" name="Picture 7"/>
                <p:cNvPicPr>
                  <a:picLocks noChangeAspect="1" noChangeArrowheads="1"/>
                </p:cNvPicPr>
                <p:nvPr/>
              </p:nvPicPr>
              <p:blipFill>
                <a:blip r:embed="rId10">
                  <a:extLst>
                    <a:ext uri="{28A0092B-C50C-407E-A947-70E740481C1C}">
                      <a14:useLocalDpi xmlns:a14="http://schemas.microsoft.com/office/drawing/2010/main" val="0"/>
                    </a:ext>
                  </a:extLst>
                </a:blip>
                <a:srcRect l="45723" t="53606" r="4805" b="37712"/>
                <a:stretch>
                  <a:fillRect/>
                </a:stretch>
              </p:blipFill>
              <p:spPr bwMode="auto">
                <a:xfrm>
                  <a:off x="605686" y="22754130"/>
                  <a:ext cx="11669442" cy="178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Freeform 12"/>
                <p:cNvSpPr/>
                <p:nvPr/>
              </p:nvSpPr>
              <p:spPr>
                <a:xfrm>
                  <a:off x="1285385" y="23548397"/>
                  <a:ext cx="10799609" cy="3157393"/>
                </a:xfrm>
                <a:custGeom>
                  <a:avLst/>
                  <a:gdLst>
                    <a:gd name="connsiteX0" fmla="*/ 0 w 10134600"/>
                    <a:gd name="connsiteY0" fmla="*/ 0 h 2686050"/>
                    <a:gd name="connsiteX1" fmla="*/ 152400 w 10134600"/>
                    <a:gd name="connsiteY1" fmla="*/ 19050 h 2686050"/>
                    <a:gd name="connsiteX2" fmla="*/ 304800 w 10134600"/>
                    <a:gd name="connsiteY2" fmla="*/ 57150 h 2686050"/>
                    <a:gd name="connsiteX3" fmla="*/ 361950 w 10134600"/>
                    <a:gd name="connsiteY3" fmla="*/ 114300 h 2686050"/>
                    <a:gd name="connsiteX4" fmla="*/ 476250 w 10134600"/>
                    <a:gd name="connsiteY4" fmla="*/ 152400 h 2686050"/>
                    <a:gd name="connsiteX5" fmla="*/ 704850 w 10134600"/>
                    <a:gd name="connsiteY5" fmla="*/ 228600 h 2686050"/>
                    <a:gd name="connsiteX6" fmla="*/ 762000 w 10134600"/>
                    <a:gd name="connsiteY6" fmla="*/ 247650 h 2686050"/>
                    <a:gd name="connsiteX7" fmla="*/ 819150 w 10134600"/>
                    <a:gd name="connsiteY7" fmla="*/ 266700 h 2686050"/>
                    <a:gd name="connsiteX8" fmla="*/ 876300 w 10134600"/>
                    <a:gd name="connsiteY8" fmla="*/ 304800 h 2686050"/>
                    <a:gd name="connsiteX9" fmla="*/ 990600 w 10134600"/>
                    <a:gd name="connsiteY9" fmla="*/ 342900 h 2686050"/>
                    <a:gd name="connsiteX10" fmla="*/ 1104900 w 10134600"/>
                    <a:gd name="connsiteY10" fmla="*/ 381000 h 2686050"/>
                    <a:gd name="connsiteX11" fmla="*/ 1162050 w 10134600"/>
                    <a:gd name="connsiteY11" fmla="*/ 400050 h 2686050"/>
                    <a:gd name="connsiteX12" fmla="*/ 1219200 w 10134600"/>
                    <a:gd name="connsiteY12" fmla="*/ 419100 h 2686050"/>
                    <a:gd name="connsiteX13" fmla="*/ 1504950 w 10134600"/>
                    <a:gd name="connsiteY13" fmla="*/ 457200 h 2686050"/>
                    <a:gd name="connsiteX14" fmla="*/ 1638300 w 10134600"/>
                    <a:gd name="connsiteY14" fmla="*/ 514350 h 2686050"/>
                    <a:gd name="connsiteX15" fmla="*/ 1752600 w 10134600"/>
                    <a:gd name="connsiteY15" fmla="*/ 552450 h 2686050"/>
                    <a:gd name="connsiteX16" fmla="*/ 1809750 w 10134600"/>
                    <a:gd name="connsiteY16" fmla="*/ 571500 h 2686050"/>
                    <a:gd name="connsiteX17" fmla="*/ 2000250 w 10134600"/>
                    <a:gd name="connsiteY17" fmla="*/ 647700 h 2686050"/>
                    <a:gd name="connsiteX18" fmla="*/ 2076450 w 10134600"/>
                    <a:gd name="connsiteY18" fmla="*/ 666750 h 2686050"/>
                    <a:gd name="connsiteX19" fmla="*/ 2133600 w 10134600"/>
                    <a:gd name="connsiteY19" fmla="*/ 685800 h 2686050"/>
                    <a:gd name="connsiteX20" fmla="*/ 2400300 w 10134600"/>
                    <a:gd name="connsiteY20" fmla="*/ 723900 h 2686050"/>
                    <a:gd name="connsiteX21" fmla="*/ 2495550 w 10134600"/>
                    <a:gd name="connsiteY21" fmla="*/ 742950 h 2686050"/>
                    <a:gd name="connsiteX22" fmla="*/ 2628900 w 10134600"/>
                    <a:gd name="connsiteY22" fmla="*/ 762000 h 2686050"/>
                    <a:gd name="connsiteX23" fmla="*/ 2838450 w 10134600"/>
                    <a:gd name="connsiteY23" fmla="*/ 819150 h 2686050"/>
                    <a:gd name="connsiteX24" fmla="*/ 2933700 w 10134600"/>
                    <a:gd name="connsiteY24" fmla="*/ 838200 h 2686050"/>
                    <a:gd name="connsiteX25" fmla="*/ 3295650 w 10134600"/>
                    <a:gd name="connsiteY25" fmla="*/ 876300 h 2686050"/>
                    <a:gd name="connsiteX26" fmla="*/ 3505200 w 10134600"/>
                    <a:gd name="connsiteY26" fmla="*/ 895350 h 2686050"/>
                    <a:gd name="connsiteX27" fmla="*/ 3657600 w 10134600"/>
                    <a:gd name="connsiteY27" fmla="*/ 933450 h 2686050"/>
                    <a:gd name="connsiteX28" fmla="*/ 3733800 w 10134600"/>
                    <a:gd name="connsiteY28" fmla="*/ 952500 h 2686050"/>
                    <a:gd name="connsiteX29" fmla="*/ 3848100 w 10134600"/>
                    <a:gd name="connsiteY29" fmla="*/ 971550 h 2686050"/>
                    <a:gd name="connsiteX30" fmla="*/ 3905250 w 10134600"/>
                    <a:gd name="connsiteY30" fmla="*/ 990600 h 2686050"/>
                    <a:gd name="connsiteX31" fmla="*/ 4133850 w 10134600"/>
                    <a:gd name="connsiteY31" fmla="*/ 1028700 h 2686050"/>
                    <a:gd name="connsiteX32" fmla="*/ 4229100 w 10134600"/>
                    <a:gd name="connsiteY32" fmla="*/ 1066800 h 2686050"/>
                    <a:gd name="connsiteX33" fmla="*/ 4419600 w 10134600"/>
                    <a:gd name="connsiteY33" fmla="*/ 1104900 h 2686050"/>
                    <a:gd name="connsiteX34" fmla="*/ 4552950 w 10134600"/>
                    <a:gd name="connsiteY34" fmla="*/ 1143000 h 2686050"/>
                    <a:gd name="connsiteX35" fmla="*/ 4686300 w 10134600"/>
                    <a:gd name="connsiteY35" fmla="*/ 1162050 h 2686050"/>
                    <a:gd name="connsiteX36" fmla="*/ 4781550 w 10134600"/>
                    <a:gd name="connsiteY36" fmla="*/ 1181100 h 2686050"/>
                    <a:gd name="connsiteX37" fmla="*/ 5010150 w 10134600"/>
                    <a:gd name="connsiteY37" fmla="*/ 1219200 h 2686050"/>
                    <a:gd name="connsiteX38" fmla="*/ 5124450 w 10134600"/>
                    <a:gd name="connsiteY38" fmla="*/ 1238250 h 2686050"/>
                    <a:gd name="connsiteX39" fmla="*/ 5181600 w 10134600"/>
                    <a:gd name="connsiteY39" fmla="*/ 1257300 h 2686050"/>
                    <a:gd name="connsiteX40" fmla="*/ 5334000 w 10134600"/>
                    <a:gd name="connsiteY40" fmla="*/ 1276350 h 2686050"/>
                    <a:gd name="connsiteX41" fmla="*/ 5429250 w 10134600"/>
                    <a:gd name="connsiteY41" fmla="*/ 1295400 h 2686050"/>
                    <a:gd name="connsiteX42" fmla="*/ 5562600 w 10134600"/>
                    <a:gd name="connsiteY42" fmla="*/ 1314450 h 2686050"/>
                    <a:gd name="connsiteX43" fmla="*/ 5676900 w 10134600"/>
                    <a:gd name="connsiteY43" fmla="*/ 1333500 h 2686050"/>
                    <a:gd name="connsiteX44" fmla="*/ 5791200 w 10134600"/>
                    <a:gd name="connsiteY44" fmla="*/ 1371600 h 2686050"/>
                    <a:gd name="connsiteX45" fmla="*/ 5867400 w 10134600"/>
                    <a:gd name="connsiteY45" fmla="*/ 1390650 h 2686050"/>
                    <a:gd name="connsiteX46" fmla="*/ 5981700 w 10134600"/>
                    <a:gd name="connsiteY46" fmla="*/ 1428750 h 2686050"/>
                    <a:gd name="connsiteX47" fmla="*/ 6057900 w 10134600"/>
                    <a:gd name="connsiteY47" fmla="*/ 1447800 h 2686050"/>
                    <a:gd name="connsiteX48" fmla="*/ 6115050 w 10134600"/>
                    <a:gd name="connsiteY48" fmla="*/ 1466850 h 2686050"/>
                    <a:gd name="connsiteX49" fmla="*/ 6191250 w 10134600"/>
                    <a:gd name="connsiteY49" fmla="*/ 1485900 h 2686050"/>
                    <a:gd name="connsiteX50" fmla="*/ 6343650 w 10134600"/>
                    <a:gd name="connsiteY50" fmla="*/ 1524000 h 2686050"/>
                    <a:gd name="connsiteX51" fmla="*/ 6400800 w 10134600"/>
                    <a:gd name="connsiteY51" fmla="*/ 1562100 h 2686050"/>
                    <a:gd name="connsiteX52" fmla="*/ 6477000 w 10134600"/>
                    <a:gd name="connsiteY52" fmla="*/ 1581150 h 2686050"/>
                    <a:gd name="connsiteX53" fmla="*/ 6572250 w 10134600"/>
                    <a:gd name="connsiteY53" fmla="*/ 1619250 h 2686050"/>
                    <a:gd name="connsiteX54" fmla="*/ 6686550 w 10134600"/>
                    <a:gd name="connsiteY54" fmla="*/ 1657350 h 2686050"/>
                    <a:gd name="connsiteX55" fmla="*/ 6743700 w 10134600"/>
                    <a:gd name="connsiteY55" fmla="*/ 1695450 h 2686050"/>
                    <a:gd name="connsiteX56" fmla="*/ 6953250 w 10134600"/>
                    <a:gd name="connsiteY56" fmla="*/ 1733550 h 2686050"/>
                    <a:gd name="connsiteX57" fmla="*/ 7181850 w 10134600"/>
                    <a:gd name="connsiteY57" fmla="*/ 1771650 h 2686050"/>
                    <a:gd name="connsiteX58" fmla="*/ 7239000 w 10134600"/>
                    <a:gd name="connsiteY58" fmla="*/ 1790700 h 2686050"/>
                    <a:gd name="connsiteX59" fmla="*/ 7467600 w 10134600"/>
                    <a:gd name="connsiteY59" fmla="*/ 1828800 h 2686050"/>
                    <a:gd name="connsiteX60" fmla="*/ 7581900 w 10134600"/>
                    <a:gd name="connsiteY60" fmla="*/ 1866900 h 2686050"/>
                    <a:gd name="connsiteX61" fmla="*/ 7639050 w 10134600"/>
                    <a:gd name="connsiteY61" fmla="*/ 1885950 h 2686050"/>
                    <a:gd name="connsiteX62" fmla="*/ 7696200 w 10134600"/>
                    <a:gd name="connsiteY62" fmla="*/ 1905000 h 2686050"/>
                    <a:gd name="connsiteX63" fmla="*/ 7924800 w 10134600"/>
                    <a:gd name="connsiteY63" fmla="*/ 1943100 h 2686050"/>
                    <a:gd name="connsiteX64" fmla="*/ 8039100 w 10134600"/>
                    <a:gd name="connsiteY64" fmla="*/ 1981200 h 2686050"/>
                    <a:gd name="connsiteX65" fmla="*/ 8248650 w 10134600"/>
                    <a:gd name="connsiteY65" fmla="*/ 2038350 h 2686050"/>
                    <a:gd name="connsiteX66" fmla="*/ 8362950 w 10134600"/>
                    <a:gd name="connsiteY66" fmla="*/ 2076450 h 2686050"/>
                    <a:gd name="connsiteX67" fmla="*/ 8420100 w 10134600"/>
                    <a:gd name="connsiteY67" fmla="*/ 2095500 h 2686050"/>
                    <a:gd name="connsiteX68" fmla="*/ 8496300 w 10134600"/>
                    <a:gd name="connsiteY68" fmla="*/ 2114550 h 2686050"/>
                    <a:gd name="connsiteX69" fmla="*/ 8553450 w 10134600"/>
                    <a:gd name="connsiteY69" fmla="*/ 2133600 h 2686050"/>
                    <a:gd name="connsiteX70" fmla="*/ 8782050 w 10134600"/>
                    <a:gd name="connsiteY70" fmla="*/ 2171700 h 2686050"/>
                    <a:gd name="connsiteX71" fmla="*/ 8934450 w 10134600"/>
                    <a:gd name="connsiteY71" fmla="*/ 2209800 h 2686050"/>
                    <a:gd name="connsiteX72" fmla="*/ 9048750 w 10134600"/>
                    <a:gd name="connsiteY72" fmla="*/ 2266950 h 2686050"/>
                    <a:gd name="connsiteX73" fmla="*/ 9105900 w 10134600"/>
                    <a:gd name="connsiteY73" fmla="*/ 2305050 h 2686050"/>
                    <a:gd name="connsiteX74" fmla="*/ 9163050 w 10134600"/>
                    <a:gd name="connsiteY74" fmla="*/ 2324100 h 2686050"/>
                    <a:gd name="connsiteX75" fmla="*/ 9220200 w 10134600"/>
                    <a:gd name="connsiteY75" fmla="*/ 2362200 h 2686050"/>
                    <a:gd name="connsiteX76" fmla="*/ 9334500 w 10134600"/>
                    <a:gd name="connsiteY76" fmla="*/ 2400300 h 2686050"/>
                    <a:gd name="connsiteX77" fmla="*/ 9525000 w 10134600"/>
                    <a:gd name="connsiteY77" fmla="*/ 2476500 h 2686050"/>
                    <a:gd name="connsiteX78" fmla="*/ 9715500 w 10134600"/>
                    <a:gd name="connsiteY78" fmla="*/ 2514600 h 2686050"/>
                    <a:gd name="connsiteX79" fmla="*/ 9772650 w 10134600"/>
                    <a:gd name="connsiteY79" fmla="*/ 2533650 h 2686050"/>
                    <a:gd name="connsiteX80" fmla="*/ 9886950 w 10134600"/>
                    <a:gd name="connsiteY80" fmla="*/ 2609850 h 2686050"/>
                    <a:gd name="connsiteX81" fmla="*/ 10001250 w 10134600"/>
                    <a:gd name="connsiteY81" fmla="*/ 2647950 h 2686050"/>
                    <a:gd name="connsiteX82" fmla="*/ 10058400 w 10134600"/>
                    <a:gd name="connsiteY82" fmla="*/ 2667000 h 2686050"/>
                    <a:gd name="connsiteX83" fmla="*/ 10134600 w 10134600"/>
                    <a:gd name="connsiteY83" fmla="*/ 268605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134600" h="2686050">
                      <a:moveTo>
                        <a:pt x="0" y="0"/>
                      </a:moveTo>
                      <a:cubicBezTo>
                        <a:pt x="50800" y="6350"/>
                        <a:pt x="102082" y="9615"/>
                        <a:pt x="152400" y="19050"/>
                      </a:cubicBezTo>
                      <a:cubicBezTo>
                        <a:pt x="203867" y="28700"/>
                        <a:pt x="304800" y="57150"/>
                        <a:pt x="304800" y="57150"/>
                      </a:cubicBezTo>
                      <a:cubicBezTo>
                        <a:pt x="323850" y="76200"/>
                        <a:pt x="338400" y="101216"/>
                        <a:pt x="361950" y="114300"/>
                      </a:cubicBezTo>
                      <a:cubicBezTo>
                        <a:pt x="397057" y="133804"/>
                        <a:pt x="438150" y="139700"/>
                        <a:pt x="476250" y="152400"/>
                      </a:cubicBezTo>
                      <a:lnTo>
                        <a:pt x="704850" y="228600"/>
                      </a:lnTo>
                      <a:lnTo>
                        <a:pt x="762000" y="247650"/>
                      </a:lnTo>
                      <a:cubicBezTo>
                        <a:pt x="781050" y="254000"/>
                        <a:pt x="802442" y="255561"/>
                        <a:pt x="819150" y="266700"/>
                      </a:cubicBezTo>
                      <a:cubicBezTo>
                        <a:pt x="838200" y="279400"/>
                        <a:pt x="855378" y="295501"/>
                        <a:pt x="876300" y="304800"/>
                      </a:cubicBezTo>
                      <a:cubicBezTo>
                        <a:pt x="913000" y="321111"/>
                        <a:pt x="952500" y="330200"/>
                        <a:pt x="990600" y="342900"/>
                      </a:cubicBezTo>
                      <a:lnTo>
                        <a:pt x="1104900" y="381000"/>
                      </a:lnTo>
                      <a:lnTo>
                        <a:pt x="1162050" y="400050"/>
                      </a:lnTo>
                      <a:cubicBezTo>
                        <a:pt x="1181100" y="406400"/>
                        <a:pt x="1199393" y="415799"/>
                        <a:pt x="1219200" y="419100"/>
                      </a:cubicBezTo>
                      <a:cubicBezTo>
                        <a:pt x="1390219" y="447603"/>
                        <a:pt x="1295111" y="433885"/>
                        <a:pt x="1504950" y="457200"/>
                      </a:cubicBezTo>
                      <a:cubicBezTo>
                        <a:pt x="1706522" y="507593"/>
                        <a:pt x="1469155" y="439174"/>
                        <a:pt x="1638300" y="514350"/>
                      </a:cubicBezTo>
                      <a:cubicBezTo>
                        <a:pt x="1675000" y="530661"/>
                        <a:pt x="1714500" y="539750"/>
                        <a:pt x="1752600" y="552450"/>
                      </a:cubicBezTo>
                      <a:cubicBezTo>
                        <a:pt x="1771650" y="558800"/>
                        <a:pt x="1791789" y="562520"/>
                        <a:pt x="1809750" y="571500"/>
                      </a:cubicBezTo>
                      <a:cubicBezTo>
                        <a:pt x="1888580" y="610915"/>
                        <a:pt x="1906089" y="624160"/>
                        <a:pt x="2000250" y="647700"/>
                      </a:cubicBezTo>
                      <a:cubicBezTo>
                        <a:pt x="2025650" y="654050"/>
                        <a:pt x="2051276" y="659557"/>
                        <a:pt x="2076450" y="666750"/>
                      </a:cubicBezTo>
                      <a:cubicBezTo>
                        <a:pt x="2095758" y="672267"/>
                        <a:pt x="2114119" y="680930"/>
                        <a:pt x="2133600" y="685800"/>
                      </a:cubicBezTo>
                      <a:cubicBezTo>
                        <a:pt x="2248446" y="714512"/>
                        <a:pt x="2262003" y="704143"/>
                        <a:pt x="2400300" y="723900"/>
                      </a:cubicBezTo>
                      <a:cubicBezTo>
                        <a:pt x="2432353" y="728479"/>
                        <a:pt x="2463612" y="737627"/>
                        <a:pt x="2495550" y="742950"/>
                      </a:cubicBezTo>
                      <a:cubicBezTo>
                        <a:pt x="2539840" y="750332"/>
                        <a:pt x="2584450" y="755650"/>
                        <a:pt x="2628900" y="762000"/>
                      </a:cubicBezTo>
                      <a:cubicBezTo>
                        <a:pt x="2711009" y="789370"/>
                        <a:pt x="2731024" y="797665"/>
                        <a:pt x="2838450" y="819150"/>
                      </a:cubicBezTo>
                      <a:cubicBezTo>
                        <a:pt x="2870200" y="825500"/>
                        <a:pt x="2901571" y="834184"/>
                        <a:pt x="2933700" y="838200"/>
                      </a:cubicBezTo>
                      <a:cubicBezTo>
                        <a:pt x="3054080" y="853247"/>
                        <a:pt x="3174935" y="864229"/>
                        <a:pt x="3295650" y="876300"/>
                      </a:cubicBezTo>
                      <a:lnTo>
                        <a:pt x="3505200" y="895350"/>
                      </a:lnTo>
                      <a:lnTo>
                        <a:pt x="3657600" y="933450"/>
                      </a:lnTo>
                      <a:cubicBezTo>
                        <a:pt x="3683000" y="939800"/>
                        <a:pt x="3707975" y="948196"/>
                        <a:pt x="3733800" y="952500"/>
                      </a:cubicBezTo>
                      <a:cubicBezTo>
                        <a:pt x="3771900" y="958850"/>
                        <a:pt x="3810394" y="963171"/>
                        <a:pt x="3848100" y="971550"/>
                      </a:cubicBezTo>
                      <a:cubicBezTo>
                        <a:pt x="3867702" y="975906"/>
                        <a:pt x="3885769" y="985730"/>
                        <a:pt x="3905250" y="990600"/>
                      </a:cubicBezTo>
                      <a:cubicBezTo>
                        <a:pt x="3979532" y="1009171"/>
                        <a:pt x="4058581" y="1017947"/>
                        <a:pt x="4133850" y="1028700"/>
                      </a:cubicBezTo>
                      <a:cubicBezTo>
                        <a:pt x="4165600" y="1041400"/>
                        <a:pt x="4196059" y="1057989"/>
                        <a:pt x="4229100" y="1066800"/>
                      </a:cubicBezTo>
                      <a:cubicBezTo>
                        <a:pt x="4291671" y="1083486"/>
                        <a:pt x="4358166" y="1084422"/>
                        <a:pt x="4419600" y="1104900"/>
                      </a:cubicBezTo>
                      <a:cubicBezTo>
                        <a:pt x="4468565" y="1121222"/>
                        <a:pt x="4500325" y="1133432"/>
                        <a:pt x="4552950" y="1143000"/>
                      </a:cubicBezTo>
                      <a:cubicBezTo>
                        <a:pt x="4597127" y="1151032"/>
                        <a:pt x="4642010" y="1154668"/>
                        <a:pt x="4686300" y="1162050"/>
                      </a:cubicBezTo>
                      <a:cubicBezTo>
                        <a:pt x="4718238" y="1167373"/>
                        <a:pt x="4749664" y="1175473"/>
                        <a:pt x="4781550" y="1181100"/>
                      </a:cubicBezTo>
                      <a:lnTo>
                        <a:pt x="5010150" y="1219200"/>
                      </a:lnTo>
                      <a:cubicBezTo>
                        <a:pt x="5048250" y="1225550"/>
                        <a:pt x="5087807" y="1226036"/>
                        <a:pt x="5124450" y="1238250"/>
                      </a:cubicBezTo>
                      <a:cubicBezTo>
                        <a:pt x="5143500" y="1244600"/>
                        <a:pt x="5161843" y="1253708"/>
                        <a:pt x="5181600" y="1257300"/>
                      </a:cubicBezTo>
                      <a:cubicBezTo>
                        <a:pt x="5231970" y="1266458"/>
                        <a:pt x="5283400" y="1268565"/>
                        <a:pt x="5334000" y="1276350"/>
                      </a:cubicBezTo>
                      <a:cubicBezTo>
                        <a:pt x="5366002" y="1281273"/>
                        <a:pt x="5397312" y="1290077"/>
                        <a:pt x="5429250" y="1295400"/>
                      </a:cubicBezTo>
                      <a:cubicBezTo>
                        <a:pt x="5473540" y="1302782"/>
                        <a:pt x="5518221" y="1307622"/>
                        <a:pt x="5562600" y="1314450"/>
                      </a:cubicBezTo>
                      <a:cubicBezTo>
                        <a:pt x="5600776" y="1320323"/>
                        <a:pt x="5639428" y="1324132"/>
                        <a:pt x="5676900" y="1333500"/>
                      </a:cubicBezTo>
                      <a:cubicBezTo>
                        <a:pt x="5715862" y="1343240"/>
                        <a:pt x="5752238" y="1361860"/>
                        <a:pt x="5791200" y="1371600"/>
                      </a:cubicBezTo>
                      <a:cubicBezTo>
                        <a:pt x="5816600" y="1377950"/>
                        <a:pt x="5842322" y="1383127"/>
                        <a:pt x="5867400" y="1390650"/>
                      </a:cubicBezTo>
                      <a:cubicBezTo>
                        <a:pt x="5905867" y="1402190"/>
                        <a:pt x="5942738" y="1419010"/>
                        <a:pt x="5981700" y="1428750"/>
                      </a:cubicBezTo>
                      <a:cubicBezTo>
                        <a:pt x="6007100" y="1435100"/>
                        <a:pt x="6032726" y="1440607"/>
                        <a:pt x="6057900" y="1447800"/>
                      </a:cubicBezTo>
                      <a:cubicBezTo>
                        <a:pt x="6077208" y="1453317"/>
                        <a:pt x="6095742" y="1461333"/>
                        <a:pt x="6115050" y="1466850"/>
                      </a:cubicBezTo>
                      <a:cubicBezTo>
                        <a:pt x="6140224" y="1474043"/>
                        <a:pt x="6165692" y="1480220"/>
                        <a:pt x="6191250" y="1485900"/>
                      </a:cubicBezTo>
                      <a:cubicBezTo>
                        <a:pt x="6230377" y="1494595"/>
                        <a:pt x="6302800" y="1503575"/>
                        <a:pt x="6343650" y="1524000"/>
                      </a:cubicBezTo>
                      <a:cubicBezTo>
                        <a:pt x="6364128" y="1534239"/>
                        <a:pt x="6379756" y="1553081"/>
                        <a:pt x="6400800" y="1562100"/>
                      </a:cubicBezTo>
                      <a:cubicBezTo>
                        <a:pt x="6424865" y="1572413"/>
                        <a:pt x="6452162" y="1572871"/>
                        <a:pt x="6477000" y="1581150"/>
                      </a:cubicBezTo>
                      <a:cubicBezTo>
                        <a:pt x="6509441" y="1591964"/>
                        <a:pt x="6540113" y="1607564"/>
                        <a:pt x="6572250" y="1619250"/>
                      </a:cubicBezTo>
                      <a:cubicBezTo>
                        <a:pt x="6609993" y="1632975"/>
                        <a:pt x="6653134" y="1635073"/>
                        <a:pt x="6686550" y="1657350"/>
                      </a:cubicBezTo>
                      <a:cubicBezTo>
                        <a:pt x="6705600" y="1670050"/>
                        <a:pt x="6723222" y="1685211"/>
                        <a:pt x="6743700" y="1695450"/>
                      </a:cubicBezTo>
                      <a:cubicBezTo>
                        <a:pt x="6802432" y="1724816"/>
                        <a:pt x="6900715" y="1726983"/>
                        <a:pt x="6953250" y="1733550"/>
                      </a:cubicBezTo>
                      <a:cubicBezTo>
                        <a:pt x="7087232" y="1778211"/>
                        <a:pt x="6926640" y="1729115"/>
                        <a:pt x="7181850" y="1771650"/>
                      </a:cubicBezTo>
                      <a:cubicBezTo>
                        <a:pt x="7201657" y="1774951"/>
                        <a:pt x="7219309" y="1786762"/>
                        <a:pt x="7239000" y="1790700"/>
                      </a:cubicBezTo>
                      <a:cubicBezTo>
                        <a:pt x="7341217" y="1811143"/>
                        <a:pt x="7373885" y="1803241"/>
                        <a:pt x="7467600" y="1828800"/>
                      </a:cubicBezTo>
                      <a:cubicBezTo>
                        <a:pt x="7506346" y="1839367"/>
                        <a:pt x="7543800" y="1854200"/>
                        <a:pt x="7581900" y="1866900"/>
                      </a:cubicBezTo>
                      <a:lnTo>
                        <a:pt x="7639050" y="1885950"/>
                      </a:lnTo>
                      <a:cubicBezTo>
                        <a:pt x="7658100" y="1892300"/>
                        <a:pt x="7676393" y="1901699"/>
                        <a:pt x="7696200" y="1905000"/>
                      </a:cubicBezTo>
                      <a:cubicBezTo>
                        <a:pt x="7772400" y="1917700"/>
                        <a:pt x="7851513" y="1918671"/>
                        <a:pt x="7924800" y="1943100"/>
                      </a:cubicBezTo>
                      <a:cubicBezTo>
                        <a:pt x="7962900" y="1955800"/>
                        <a:pt x="7999719" y="1973324"/>
                        <a:pt x="8039100" y="1981200"/>
                      </a:cubicBezTo>
                      <a:cubicBezTo>
                        <a:pt x="8173731" y="2008126"/>
                        <a:pt x="8103633" y="1990011"/>
                        <a:pt x="8248650" y="2038350"/>
                      </a:cubicBezTo>
                      <a:lnTo>
                        <a:pt x="8362950" y="2076450"/>
                      </a:lnTo>
                      <a:cubicBezTo>
                        <a:pt x="8382000" y="2082800"/>
                        <a:pt x="8400619" y="2090630"/>
                        <a:pt x="8420100" y="2095500"/>
                      </a:cubicBezTo>
                      <a:cubicBezTo>
                        <a:pt x="8445500" y="2101850"/>
                        <a:pt x="8471126" y="2107357"/>
                        <a:pt x="8496300" y="2114550"/>
                      </a:cubicBezTo>
                      <a:cubicBezTo>
                        <a:pt x="8515608" y="2120067"/>
                        <a:pt x="8533759" y="2129662"/>
                        <a:pt x="8553450" y="2133600"/>
                      </a:cubicBezTo>
                      <a:cubicBezTo>
                        <a:pt x="8629201" y="2148750"/>
                        <a:pt x="8707105" y="2152964"/>
                        <a:pt x="8782050" y="2171700"/>
                      </a:cubicBezTo>
                      <a:lnTo>
                        <a:pt x="8934450" y="2209800"/>
                      </a:lnTo>
                      <a:cubicBezTo>
                        <a:pt x="9098234" y="2318989"/>
                        <a:pt x="8891009" y="2188080"/>
                        <a:pt x="9048750" y="2266950"/>
                      </a:cubicBezTo>
                      <a:cubicBezTo>
                        <a:pt x="9069228" y="2277189"/>
                        <a:pt x="9085422" y="2294811"/>
                        <a:pt x="9105900" y="2305050"/>
                      </a:cubicBezTo>
                      <a:cubicBezTo>
                        <a:pt x="9123861" y="2314030"/>
                        <a:pt x="9145089" y="2315120"/>
                        <a:pt x="9163050" y="2324100"/>
                      </a:cubicBezTo>
                      <a:cubicBezTo>
                        <a:pt x="9183528" y="2334339"/>
                        <a:pt x="9199278" y="2352901"/>
                        <a:pt x="9220200" y="2362200"/>
                      </a:cubicBezTo>
                      <a:cubicBezTo>
                        <a:pt x="9256900" y="2378511"/>
                        <a:pt x="9298579" y="2382339"/>
                        <a:pt x="9334500" y="2400300"/>
                      </a:cubicBezTo>
                      <a:cubicBezTo>
                        <a:pt x="9396685" y="2431392"/>
                        <a:pt x="9454380" y="2464730"/>
                        <a:pt x="9525000" y="2476500"/>
                      </a:cubicBezTo>
                      <a:cubicBezTo>
                        <a:pt x="9614816" y="2491469"/>
                        <a:pt x="9635929" y="2491866"/>
                        <a:pt x="9715500" y="2514600"/>
                      </a:cubicBezTo>
                      <a:cubicBezTo>
                        <a:pt x="9734808" y="2520117"/>
                        <a:pt x="9755097" y="2523898"/>
                        <a:pt x="9772650" y="2533650"/>
                      </a:cubicBezTo>
                      <a:cubicBezTo>
                        <a:pt x="9812678" y="2555888"/>
                        <a:pt x="9843509" y="2595370"/>
                        <a:pt x="9886950" y="2609850"/>
                      </a:cubicBezTo>
                      <a:lnTo>
                        <a:pt x="10001250" y="2647950"/>
                      </a:lnTo>
                      <a:cubicBezTo>
                        <a:pt x="10020300" y="2654300"/>
                        <a:pt x="10038919" y="2662130"/>
                        <a:pt x="10058400" y="2667000"/>
                      </a:cubicBezTo>
                      <a:lnTo>
                        <a:pt x="10134600" y="2686050"/>
                      </a:lnTo>
                    </a:path>
                  </a:pathLst>
                </a:custGeom>
                <a:noFill/>
                <a:ln w="12573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pic>
              <p:nvPicPr>
                <p:cNvPr id="2118" name="Picture 6"/>
                <p:cNvPicPr>
                  <a:picLocks noChangeAspect="1" noChangeArrowheads="1"/>
                </p:cNvPicPr>
                <p:nvPr/>
              </p:nvPicPr>
              <p:blipFill>
                <a:blip r:embed="rId11">
                  <a:extLst>
                    <a:ext uri="{28A0092B-C50C-407E-A947-70E740481C1C}">
                      <a14:useLocalDpi xmlns:a14="http://schemas.microsoft.com/office/drawing/2010/main" val="0"/>
                    </a:ext>
                  </a:extLst>
                </a:blip>
                <a:srcRect l="5939" t="67578" r="74062" b="18750"/>
                <a:stretch>
                  <a:fillRect/>
                </a:stretch>
              </p:blipFill>
              <p:spPr bwMode="auto">
                <a:xfrm>
                  <a:off x="9013964" y="24038395"/>
                  <a:ext cx="2861358" cy="1564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6" name="Rectangle 15"/>
              <p:cNvSpPr/>
              <p:nvPr/>
            </p:nvSpPr>
            <p:spPr>
              <a:xfrm>
                <a:off x="5380011" y="24636300"/>
                <a:ext cx="3624162" cy="975026"/>
              </a:xfrm>
              <a:prstGeom prst="rect">
                <a:avLst/>
              </a:prstGeom>
              <a:noFill/>
            </p:spPr>
            <p:txBody>
              <a:bodyPr wrap="none">
                <a:spAutoFit/>
              </a:bodyPr>
              <a:lstStyle/>
              <a:p>
                <a:pPr algn="ctr" defTabSz="5016124" fontAlgn="auto">
                  <a:spcBef>
                    <a:spcPts val="0"/>
                  </a:spcBef>
                  <a:spcAft>
                    <a:spcPts val="0"/>
                  </a:spcAft>
                  <a:defRPr/>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Floyd River</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
            <p:nvSpPr>
              <p:cNvPr id="2082" name="TextBox 21"/>
              <p:cNvSpPr txBox="1">
                <a:spLocks noChangeArrowheads="1"/>
              </p:cNvSpPr>
              <p:nvPr/>
            </p:nvSpPr>
            <p:spPr bwMode="auto">
              <a:xfrm>
                <a:off x="1242534" y="24916435"/>
                <a:ext cx="822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frogs</a:t>
                </a:r>
              </a:p>
            </p:txBody>
          </p:sp>
          <p:sp>
            <p:nvSpPr>
              <p:cNvPr id="2083" name="TextBox 69"/>
              <p:cNvSpPr txBox="1">
                <a:spLocks noChangeArrowheads="1"/>
              </p:cNvSpPr>
              <p:nvPr/>
            </p:nvSpPr>
            <p:spPr bwMode="auto">
              <a:xfrm>
                <a:off x="1242534" y="26203194"/>
                <a:ext cx="822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frogs</a:t>
                </a:r>
              </a:p>
            </p:txBody>
          </p:sp>
          <p:sp>
            <p:nvSpPr>
              <p:cNvPr id="2084" name="TextBox 72"/>
              <p:cNvSpPr txBox="1">
                <a:spLocks noChangeArrowheads="1"/>
              </p:cNvSpPr>
              <p:nvPr/>
            </p:nvSpPr>
            <p:spPr bwMode="auto">
              <a:xfrm>
                <a:off x="2679053" y="26203194"/>
                <a:ext cx="732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1 frog</a:t>
                </a:r>
              </a:p>
            </p:txBody>
          </p:sp>
          <p:sp>
            <p:nvSpPr>
              <p:cNvPr id="2085" name="TextBox 73"/>
              <p:cNvSpPr txBox="1">
                <a:spLocks noChangeArrowheads="1"/>
              </p:cNvSpPr>
              <p:nvPr/>
            </p:nvSpPr>
            <p:spPr bwMode="auto">
              <a:xfrm>
                <a:off x="3977233" y="26203194"/>
                <a:ext cx="732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1 frog</a:t>
                </a:r>
              </a:p>
            </p:txBody>
          </p:sp>
          <p:sp>
            <p:nvSpPr>
              <p:cNvPr id="2086" name="TextBox 74"/>
              <p:cNvSpPr txBox="1">
                <a:spLocks noChangeArrowheads="1"/>
              </p:cNvSpPr>
              <p:nvPr/>
            </p:nvSpPr>
            <p:spPr bwMode="auto">
              <a:xfrm>
                <a:off x="2657034" y="28684801"/>
                <a:ext cx="732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1 frog</a:t>
                </a:r>
              </a:p>
            </p:txBody>
          </p:sp>
          <p:sp>
            <p:nvSpPr>
              <p:cNvPr id="2087" name="TextBox 75"/>
              <p:cNvSpPr txBox="1">
                <a:spLocks noChangeArrowheads="1"/>
              </p:cNvSpPr>
              <p:nvPr/>
            </p:nvSpPr>
            <p:spPr bwMode="auto">
              <a:xfrm>
                <a:off x="1217918" y="25716967"/>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7 toads</a:t>
                </a:r>
              </a:p>
            </p:txBody>
          </p:sp>
          <p:sp>
            <p:nvSpPr>
              <p:cNvPr id="2088" name="TextBox 76"/>
              <p:cNvSpPr txBox="1">
                <a:spLocks noChangeArrowheads="1"/>
              </p:cNvSpPr>
              <p:nvPr/>
            </p:nvSpPr>
            <p:spPr bwMode="auto">
              <a:xfrm>
                <a:off x="2562734" y="28188347"/>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7 toads</a:t>
                </a:r>
              </a:p>
            </p:txBody>
          </p:sp>
          <p:sp>
            <p:nvSpPr>
              <p:cNvPr id="2089" name="TextBox 77"/>
              <p:cNvSpPr txBox="1">
                <a:spLocks noChangeArrowheads="1"/>
              </p:cNvSpPr>
              <p:nvPr/>
            </p:nvSpPr>
            <p:spPr bwMode="auto">
              <a:xfrm>
                <a:off x="7937833" y="28206032"/>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7 toads</a:t>
                </a:r>
              </a:p>
            </p:txBody>
          </p:sp>
          <p:sp>
            <p:nvSpPr>
              <p:cNvPr id="2090" name="TextBox 78"/>
              <p:cNvSpPr txBox="1">
                <a:spLocks noChangeArrowheads="1"/>
              </p:cNvSpPr>
              <p:nvPr/>
            </p:nvSpPr>
            <p:spPr bwMode="auto">
              <a:xfrm>
                <a:off x="1217918" y="26986468"/>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6 toads</a:t>
                </a:r>
              </a:p>
            </p:txBody>
          </p:sp>
          <p:sp>
            <p:nvSpPr>
              <p:cNvPr id="2091" name="TextBox 79"/>
              <p:cNvSpPr txBox="1">
                <a:spLocks noChangeArrowheads="1"/>
              </p:cNvSpPr>
              <p:nvPr/>
            </p:nvSpPr>
            <p:spPr bwMode="auto">
              <a:xfrm>
                <a:off x="3882933" y="2697480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6 toads</a:t>
                </a:r>
              </a:p>
            </p:txBody>
          </p:sp>
          <p:sp>
            <p:nvSpPr>
              <p:cNvPr id="2092" name="TextBox 80"/>
              <p:cNvSpPr txBox="1">
                <a:spLocks noChangeArrowheads="1"/>
              </p:cNvSpPr>
              <p:nvPr/>
            </p:nvSpPr>
            <p:spPr bwMode="auto">
              <a:xfrm>
                <a:off x="5203133" y="2941320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6 toads</a:t>
                </a:r>
              </a:p>
            </p:txBody>
          </p:sp>
          <p:sp>
            <p:nvSpPr>
              <p:cNvPr id="2093" name="TextBox 81"/>
              <p:cNvSpPr txBox="1">
                <a:spLocks noChangeArrowheads="1"/>
              </p:cNvSpPr>
              <p:nvPr/>
            </p:nvSpPr>
            <p:spPr bwMode="auto">
              <a:xfrm>
                <a:off x="2562734" y="26993850"/>
                <a:ext cx="783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1 toad</a:t>
                </a:r>
              </a:p>
            </p:txBody>
          </p:sp>
          <p:sp>
            <p:nvSpPr>
              <p:cNvPr id="2094" name="TextBox 82"/>
              <p:cNvSpPr txBox="1">
                <a:spLocks noChangeArrowheads="1"/>
              </p:cNvSpPr>
              <p:nvPr/>
            </p:nvSpPr>
            <p:spPr bwMode="auto">
              <a:xfrm>
                <a:off x="3882933" y="31955191"/>
                <a:ext cx="783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1 toad</a:t>
                </a:r>
              </a:p>
            </p:txBody>
          </p:sp>
          <p:sp>
            <p:nvSpPr>
              <p:cNvPr id="2095" name="TextBox 83"/>
              <p:cNvSpPr txBox="1">
                <a:spLocks noChangeArrowheads="1"/>
              </p:cNvSpPr>
              <p:nvPr/>
            </p:nvSpPr>
            <p:spPr bwMode="auto">
              <a:xfrm>
                <a:off x="2562734" y="30701565"/>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toads</a:t>
                </a:r>
              </a:p>
            </p:txBody>
          </p:sp>
          <p:sp>
            <p:nvSpPr>
              <p:cNvPr id="2096" name="TextBox 84"/>
              <p:cNvSpPr txBox="1">
                <a:spLocks noChangeArrowheads="1"/>
              </p:cNvSpPr>
              <p:nvPr/>
            </p:nvSpPr>
            <p:spPr bwMode="auto">
              <a:xfrm>
                <a:off x="5272817" y="31967205"/>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toads</a:t>
                </a:r>
              </a:p>
            </p:txBody>
          </p:sp>
          <p:sp>
            <p:nvSpPr>
              <p:cNvPr id="2097" name="TextBox 85"/>
              <p:cNvSpPr txBox="1">
                <a:spLocks noChangeArrowheads="1"/>
              </p:cNvSpPr>
              <p:nvPr/>
            </p:nvSpPr>
            <p:spPr bwMode="auto">
              <a:xfrm>
                <a:off x="6523333" y="30701565"/>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toads</a:t>
                </a:r>
              </a:p>
            </p:txBody>
          </p:sp>
          <p:sp>
            <p:nvSpPr>
              <p:cNvPr id="2098" name="TextBox 86"/>
              <p:cNvSpPr txBox="1">
                <a:spLocks noChangeArrowheads="1"/>
              </p:cNvSpPr>
              <p:nvPr/>
            </p:nvSpPr>
            <p:spPr bwMode="auto">
              <a:xfrm>
                <a:off x="1242534" y="3197922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toads</a:t>
                </a:r>
              </a:p>
            </p:txBody>
          </p:sp>
          <p:sp>
            <p:nvSpPr>
              <p:cNvPr id="2099" name="TextBox 87"/>
              <p:cNvSpPr txBox="1">
                <a:spLocks noChangeArrowheads="1"/>
              </p:cNvSpPr>
              <p:nvPr/>
            </p:nvSpPr>
            <p:spPr bwMode="auto">
              <a:xfrm>
                <a:off x="6593017" y="28188347"/>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2 toads</a:t>
                </a:r>
              </a:p>
            </p:txBody>
          </p:sp>
          <p:sp>
            <p:nvSpPr>
              <p:cNvPr id="2100" name="TextBox 88"/>
              <p:cNvSpPr txBox="1">
                <a:spLocks noChangeArrowheads="1"/>
              </p:cNvSpPr>
              <p:nvPr/>
            </p:nvSpPr>
            <p:spPr bwMode="auto">
              <a:xfrm>
                <a:off x="6523333" y="3196017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5 toads</a:t>
                </a:r>
              </a:p>
            </p:txBody>
          </p:sp>
          <p:sp>
            <p:nvSpPr>
              <p:cNvPr id="2101" name="TextBox 89"/>
              <p:cNvSpPr txBox="1">
                <a:spLocks noChangeArrowheads="1"/>
              </p:cNvSpPr>
              <p:nvPr/>
            </p:nvSpPr>
            <p:spPr bwMode="auto">
              <a:xfrm>
                <a:off x="3882933" y="29457134"/>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5 toads</a:t>
                </a:r>
              </a:p>
            </p:txBody>
          </p:sp>
          <p:sp>
            <p:nvSpPr>
              <p:cNvPr id="2102" name="TextBox 90"/>
              <p:cNvSpPr txBox="1">
                <a:spLocks noChangeArrowheads="1"/>
              </p:cNvSpPr>
              <p:nvPr/>
            </p:nvSpPr>
            <p:spPr bwMode="auto">
              <a:xfrm>
                <a:off x="6617633" y="2697480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4 toads</a:t>
                </a:r>
              </a:p>
            </p:txBody>
          </p:sp>
          <p:sp>
            <p:nvSpPr>
              <p:cNvPr id="2103" name="TextBox 91"/>
              <p:cNvSpPr txBox="1">
                <a:spLocks noChangeArrowheads="1"/>
              </p:cNvSpPr>
              <p:nvPr/>
            </p:nvSpPr>
            <p:spPr bwMode="auto">
              <a:xfrm>
                <a:off x="9258032" y="28216149"/>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4 toads</a:t>
                </a:r>
              </a:p>
            </p:txBody>
          </p:sp>
          <p:sp>
            <p:nvSpPr>
              <p:cNvPr id="2104" name="TextBox 92"/>
              <p:cNvSpPr txBox="1">
                <a:spLocks noChangeArrowheads="1"/>
              </p:cNvSpPr>
              <p:nvPr/>
            </p:nvSpPr>
            <p:spPr bwMode="auto">
              <a:xfrm>
                <a:off x="10560985" y="29441183"/>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4 toads</a:t>
                </a:r>
              </a:p>
            </p:txBody>
          </p:sp>
          <p:sp>
            <p:nvSpPr>
              <p:cNvPr id="2105" name="TextBox 93"/>
              <p:cNvSpPr txBox="1">
                <a:spLocks noChangeArrowheads="1"/>
              </p:cNvSpPr>
              <p:nvPr/>
            </p:nvSpPr>
            <p:spPr bwMode="auto">
              <a:xfrm>
                <a:off x="9258032" y="29441183"/>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4 toads</a:t>
                </a:r>
              </a:p>
            </p:txBody>
          </p:sp>
          <p:sp>
            <p:nvSpPr>
              <p:cNvPr id="2106" name="TextBox 94"/>
              <p:cNvSpPr txBox="1">
                <a:spLocks noChangeArrowheads="1"/>
              </p:cNvSpPr>
              <p:nvPr/>
            </p:nvSpPr>
            <p:spPr bwMode="auto">
              <a:xfrm>
                <a:off x="5203133" y="2697480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4 toads</a:t>
                </a:r>
              </a:p>
            </p:txBody>
          </p:sp>
          <p:sp>
            <p:nvSpPr>
              <p:cNvPr id="2107" name="TextBox 95"/>
              <p:cNvSpPr txBox="1">
                <a:spLocks noChangeArrowheads="1"/>
              </p:cNvSpPr>
              <p:nvPr/>
            </p:nvSpPr>
            <p:spPr bwMode="auto">
              <a:xfrm>
                <a:off x="7937833" y="29441183"/>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8 toads</a:t>
                </a:r>
              </a:p>
            </p:txBody>
          </p:sp>
          <p:sp>
            <p:nvSpPr>
              <p:cNvPr id="2108" name="TextBox 96"/>
              <p:cNvSpPr txBox="1">
                <a:spLocks noChangeArrowheads="1"/>
              </p:cNvSpPr>
              <p:nvPr/>
            </p:nvSpPr>
            <p:spPr bwMode="auto">
              <a:xfrm>
                <a:off x="3882933" y="30701565"/>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8 toads</a:t>
                </a:r>
              </a:p>
            </p:txBody>
          </p:sp>
          <p:sp>
            <p:nvSpPr>
              <p:cNvPr id="2109" name="TextBox 97"/>
              <p:cNvSpPr txBox="1">
                <a:spLocks noChangeArrowheads="1"/>
              </p:cNvSpPr>
              <p:nvPr/>
            </p:nvSpPr>
            <p:spPr bwMode="auto">
              <a:xfrm>
                <a:off x="5203133" y="28206032"/>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8 toads</a:t>
                </a:r>
              </a:p>
            </p:txBody>
          </p:sp>
          <p:sp>
            <p:nvSpPr>
              <p:cNvPr id="2110" name="TextBox 98"/>
              <p:cNvSpPr txBox="1">
                <a:spLocks noChangeArrowheads="1"/>
              </p:cNvSpPr>
              <p:nvPr/>
            </p:nvSpPr>
            <p:spPr bwMode="auto">
              <a:xfrm>
                <a:off x="3882933" y="28188347"/>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3 toads</a:t>
                </a:r>
              </a:p>
            </p:txBody>
          </p:sp>
          <p:sp>
            <p:nvSpPr>
              <p:cNvPr id="2111" name="TextBox 99"/>
              <p:cNvSpPr txBox="1">
                <a:spLocks noChangeArrowheads="1"/>
              </p:cNvSpPr>
              <p:nvPr/>
            </p:nvSpPr>
            <p:spPr bwMode="auto">
              <a:xfrm>
                <a:off x="5272817" y="30701565"/>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3 toads</a:t>
                </a:r>
              </a:p>
            </p:txBody>
          </p:sp>
          <p:sp>
            <p:nvSpPr>
              <p:cNvPr id="2112" name="TextBox 100"/>
              <p:cNvSpPr txBox="1">
                <a:spLocks noChangeArrowheads="1"/>
              </p:cNvSpPr>
              <p:nvPr/>
            </p:nvSpPr>
            <p:spPr bwMode="auto">
              <a:xfrm>
                <a:off x="7937833" y="30701565"/>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5 toads</a:t>
                </a:r>
              </a:p>
            </p:txBody>
          </p:sp>
          <p:sp>
            <p:nvSpPr>
              <p:cNvPr id="2113" name="TextBox 101"/>
              <p:cNvSpPr txBox="1">
                <a:spLocks noChangeArrowheads="1"/>
              </p:cNvSpPr>
              <p:nvPr/>
            </p:nvSpPr>
            <p:spPr bwMode="auto">
              <a:xfrm>
                <a:off x="6475997" y="29441183"/>
                <a:ext cx="990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10 toads</a:t>
                </a:r>
              </a:p>
            </p:txBody>
          </p:sp>
          <p:sp>
            <p:nvSpPr>
              <p:cNvPr id="2114" name="TextBox 102"/>
              <p:cNvSpPr txBox="1">
                <a:spLocks noChangeArrowheads="1"/>
              </p:cNvSpPr>
              <p:nvPr/>
            </p:nvSpPr>
            <p:spPr bwMode="auto">
              <a:xfrm>
                <a:off x="2562734" y="29489400"/>
                <a:ext cx="873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1800"/>
                  <a:t>5 toads</a:t>
                </a:r>
              </a:p>
            </p:txBody>
          </p:sp>
        </p:grpSp>
        <p:sp>
          <p:nvSpPr>
            <p:cNvPr id="13314" name="Down Arrow 13313"/>
            <p:cNvSpPr/>
            <p:nvPr/>
          </p:nvSpPr>
          <p:spPr>
            <a:xfrm>
              <a:off x="5571082" y="33053963"/>
              <a:ext cx="1090184" cy="4787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p>
          </p:txBody>
        </p:sp>
      </p:grpSp>
      <p:sp>
        <p:nvSpPr>
          <p:cNvPr id="104" name="TextBox 103"/>
          <p:cNvSpPr txBox="1"/>
          <p:nvPr/>
        </p:nvSpPr>
        <p:spPr>
          <a:xfrm>
            <a:off x="14404975" y="34829750"/>
            <a:ext cx="12874625" cy="8878888"/>
          </a:xfrm>
          <a:prstGeom prst="rect">
            <a:avLst/>
          </a:prstGeom>
          <a:solidFill>
            <a:schemeClr val="accent3">
              <a:lumMod val="40000"/>
              <a:lumOff val="60000"/>
            </a:schemeClr>
          </a:solidFill>
          <a:ln w="25400">
            <a:solidFill>
              <a:schemeClr val="tx1"/>
            </a:solidFill>
          </a:ln>
        </p:spPr>
        <p:style>
          <a:lnRef idx="1">
            <a:schemeClr val="accent3"/>
          </a:lnRef>
          <a:fillRef idx="2">
            <a:schemeClr val="accent3"/>
          </a:fillRef>
          <a:effectRef idx="1">
            <a:schemeClr val="accent3"/>
          </a:effectRef>
          <a:fontRef idx="minor">
            <a:schemeClr val="dk1"/>
          </a:fontRef>
        </p:style>
        <p:txBody>
          <a:bodyPr lIns="501612" tIns="250806" rIns="501612" bIns="250806">
            <a:spAutoFit/>
          </a:bodyPr>
          <a:lstStyle/>
          <a:p>
            <a:pPr algn="ctr" defTabSz="5016124" fontAlgn="auto">
              <a:spcBef>
                <a:spcPts val="0"/>
              </a:spcBef>
              <a:spcAft>
                <a:spcPts val="0"/>
              </a:spcAft>
              <a:defRPr/>
            </a:pPr>
            <a:r>
              <a:rPr lang="en-US" sz="3200" b="1" u="sng" dirty="0">
                <a:solidFill>
                  <a:schemeClr val="tx1"/>
                </a:solidFill>
              </a:rPr>
              <a:t>Results</a:t>
            </a:r>
          </a:p>
          <a:p>
            <a:pPr defTabSz="5016124" fontAlgn="auto">
              <a:spcBef>
                <a:spcPts val="0"/>
              </a:spcBef>
              <a:spcAft>
                <a:spcPts val="0"/>
              </a:spcAft>
              <a:defRPr/>
            </a:pPr>
            <a:endParaRPr lang="en-US" sz="1800" i="1" dirty="0"/>
          </a:p>
          <a:p>
            <a:pPr defTabSz="5016124" fontAlgn="auto">
              <a:spcBef>
                <a:spcPts val="0"/>
              </a:spcBef>
              <a:spcAft>
                <a:spcPts val="0"/>
              </a:spcAft>
              <a:defRPr/>
            </a:pPr>
            <a:r>
              <a:rPr lang="en-US" sz="3200" i="1" dirty="0"/>
              <a:t>Northern leopard frogs</a:t>
            </a:r>
          </a:p>
          <a:p>
            <a:pPr defTabSz="5016124" fontAlgn="auto">
              <a:spcBef>
                <a:spcPts val="0"/>
              </a:spcBef>
              <a:spcAft>
                <a:spcPts val="0"/>
              </a:spcAft>
              <a:defRPr/>
            </a:pPr>
            <a:r>
              <a:rPr lang="en-US" sz="3200" dirty="0"/>
              <a:t>The number of frogs trapped precludes rigorous statistical analysis.  However, a visual inspection of the distribution of frog captures (Fig. 1) reveals a pattern suggesting that leopard frog distribution is more closely affected by access to surface water than it is by buckthorn. All 7 frogs were trapped in plots adjacent to either Floyd River or the marsh lying just east of our forest.  </a:t>
            </a:r>
          </a:p>
          <a:p>
            <a:pPr defTabSz="5016124" fontAlgn="auto">
              <a:spcBef>
                <a:spcPts val="0"/>
              </a:spcBef>
              <a:spcAft>
                <a:spcPts val="0"/>
              </a:spcAft>
              <a:defRPr/>
            </a:pPr>
            <a:endParaRPr lang="en-US" sz="3200" dirty="0"/>
          </a:p>
          <a:p>
            <a:pPr defTabSz="5016124" fontAlgn="auto">
              <a:spcBef>
                <a:spcPts val="0"/>
              </a:spcBef>
              <a:spcAft>
                <a:spcPts val="0"/>
              </a:spcAft>
              <a:defRPr/>
            </a:pPr>
            <a:r>
              <a:rPr lang="en-US" sz="3200" i="1" dirty="0"/>
              <a:t>American toads</a:t>
            </a:r>
          </a:p>
          <a:p>
            <a:pPr defTabSz="5016124" fontAlgn="auto">
              <a:spcBef>
                <a:spcPts val="0"/>
              </a:spcBef>
              <a:spcAft>
                <a:spcPts val="0"/>
              </a:spcAft>
              <a:defRPr/>
            </a:pPr>
            <a:r>
              <a:rPr lang="en-US" sz="3200" dirty="0"/>
              <a:t>We found a) no different in habitat use by toads between treatment (buckthorn removed; mean=3.9) and control plots (mean=4.8; Fig. 2A), and b) no relationship between toad density  and buckthorn density in control plots, suggesting that buckthorn does not affect habitat use by American toads (Fig. </a:t>
            </a:r>
            <a:r>
              <a:rPr lang="en-US" sz="3200"/>
              <a:t>2B).  </a:t>
            </a:r>
            <a:r>
              <a:rPr lang="en-US" sz="3200" dirty="0"/>
              <a:t>(Note: log # of buckthorn was used to normalize the data for analysis.)</a:t>
            </a:r>
            <a:endParaRPr lang="en-US" sz="3200" u="sng" dirty="0">
              <a:solidFill>
                <a:schemeClr val="tx1"/>
              </a:solidFill>
            </a:endParaRPr>
          </a:p>
        </p:txBody>
      </p:sp>
      <p:cxnSp>
        <p:nvCxnSpPr>
          <p:cNvPr id="105" name="Straight Arrow Connector 104"/>
          <p:cNvCxnSpPr/>
          <p:nvPr/>
        </p:nvCxnSpPr>
        <p:spPr>
          <a:xfrm flipV="1">
            <a:off x="12907963" y="32056388"/>
            <a:ext cx="30162" cy="17113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69" name="TextBox 106"/>
          <p:cNvSpPr txBox="1">
            <a:spLocks noChangeArrowheads="1"/>
          </p:cNvSpPr>
          <p:nvPr/>
        </p:nvSpPr>
        <p:spPr bwMode="auto">
          <a:xfrm rot="-5344291">
            <a:off x="12600782" y="32701706"/>
            <a:ext cx="1408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4000">
                <a:solidFill>
                  <a:schemeClr val="bg1"/>
                </a:solidFill>
              </a:rPr>
              <a:t>North</a:t>
            </a:r>
          </a:p>
        </p:txBody>
      </p:sp>
      <p:sp>
        <p:nvSpPr>
          <p:cNvPr id="108" name="Rectangle 107"/>
          <p:cNvSpPr/>
          <p:nvPr/>
        </p:nvSpPr>
        <p:spPr>
          <a:xfrm rot="16200000">
            <a:off x="1999996" y="37643151"/>
            <a:ext cx="1544141" cy="707886"/>
          </a:xfrm>
          <a:prstGeom prst="rect">
            <a:avLst/>
          </a:prstGeom>
          <a:noFill/>
        </p:spPr>
        <p:txBody>
          <a:bodyPr wrap="none">
            <a:spAutoFit/>
          </a:bodyPr>
          <a:lstStyle/>
          <a:p>
            <a:pPr algn="ctr" defTabSz="5016124" fontAlgn="auto">
              <a:spcBef>
                <a:spcPts val="0"/>
              </a:spcBef>
              <a:spcAft>
                <a:spcPts val="0"/>
              </a:spcAft>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Marsh</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pic>
        <p:nvPicPr>
          <p:cNvPr id="2071" name="Picture 10" descr="buckthorn32"/>
          <p:cNvPicPr>
            <a:picLocks noChangeAspect="1" noChangeArrowheads="1"/>
          </p:cNvPicPr>
          <p:nvPr/>
        </p:nvPicPr>
        <p:blipFill>
          <a:blip r:embed="rId12">
            <a:extLst>
              <a:ext uri="{28A0092B-C50C-407E-A947-70E740481C1C}">
                <a14:useLocalDpi xmlns:a14="http://schemas.microsoft.com/office/drawing/2010/main" val="0"/>
              </a:ext>
            </a:extLst>
          </a:blip>
          <a:srcRect l="13730" t="11452" b="45212"/>
          <a:stretch>
            <a:fillRect/>
          </a:stretch>
        </p:blipFill>
        <p:spPr bwMode="auto">
          <a:xfrm>
            <a:off x="35052000" y="3370263"/>
            <a:ext cx="7666038" cy="513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72" name="Picture 3"/>
          <p:cNvPicPr>
            <a:picLocks noChangeAspect="1" noChangeArrowheads="1"/>
          </p:cNvPicPr>
          <p:nvPr/>
        </p:nvPicPr>
        <p:blipFill>
          <a:blip r:embed="rId13">
            <a:extLst>
              <a:ext uri="{28A0092B-C50C-407E-A947-70E740481C1C}">
                <a14:useLocalDpi xmlns:a14="http://schemas.microsoft.com/office/drawing/2010/main" val="0"/>
              </a:ext>
            </a:extLst>
          </a:blip>
          <a:srcRect l="5557" r="16309"/>
          <a:stretch>
            <a:fillRect/>
          </a:stretch>
        </p:blipFill>
        <p:spPr bwMode="auto">
          <a:xfrm>
            <a:off x="29348113" y="2846388"/>
            <a:ext cx="5021262" cy="5949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3" name="TextBox 10"/>
          <p:cNvSpPr txBox="1">
            <a:spLocks noChangeArrowheads="1"/>
          </p:cNvSpPr>
          <p:nvPr/>
        </p:nvSpPr>
        <p:spPr bwMode="auto">
          <a:xfrm>
            <a:off x="27860625" y="21717000"/>
            <a:ext cx="15890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900">
                <a:solidFill>
                  <a:schemeClr val="tx1"/>
                </a:solidFill>
                <a:latin typeface="Calibri" pitchFamily="34" charset="0"/>
              </a:defRPr>
            </a:lvl1pPr>
            <a:lvl2pPr marL="742950" indent="-285750">
              <a:defRPr sz="9900">
                <a:solidFill>
                  <a:schemeClr val="tx1"/>
                </a:solidFill>
                <a:latin typeface="Calibri" pitchFamily="34" charset="0"/>
              </a:defRPr>
            </a:lvl2pPr>
            <a:lvl3pPr marL="1143000" indent="-228600">
              <a:defRPr sz="9900">
                <a:solidFill>
                  <a:schemeClr val="tx1"/>
                </a:solidFill>
                <a:latin typeface="Calibri" pitchFamily="34" charset="0"/>
              </a:defRPr>
            </a:lvl3pPr>
            <a:lvl4pPr marL="1600200" indent="-228600">
              <a:defRPr sz="9900">
                <a:solidFill>
                  <a:schemeClr val="tx1"/>
                </a:solidFill>
                <a:latin typeface="Calibri" pitchFamily="34" charset="0"/>
              </a:defRPr>
            </a:lvl4pPr>
            <a:lvl5pPr marL="2057400" indent="-228600">
              <a:defRPr sz="9900">
                <a:solidFill>
                  <a:schemeClr val="tx1"/>
                </a:solidFill>
                <a:latin typeface="Calibri" pitchFamily="34" charset="0"/>
              </a:defRPr>
            </a:lvl5pPr>
            <a:lvl6pPr marL="2514600" indent="-228600" defTabSz="5014913" fontAlgn="base">
              <a:spcBef>
                <a:spcPct val="0"/>
              </a:spcBef>
              <a:spcAft>
                <a:spcPct val="0"/>
              </a:spcAft>
              <a:defRPr sz="9900">
                <a:solidFill>
                  <a:schemeClr val="tx1"/>
                </a:solidFill>
                <a:latin typeface="Calibri" pitchFamily="34" charset="0"/>
              </a:defRPr>
            </a:lvl6pPr>
            <a:lvl7pPr marL="2971800" indent="-228600" defTabSz="5014913" fontAlgn="base">
              <a:spcBef>
                <a:spcPct val="0"/>
              </a:spcBef>
              <a:spcAft>
                <a:spcPct val="0"/>
              </a:spcAft>
              <a:defRPr sz="9900">
                <a:solidFill>
                  <a:schemeClr val="tx1"/>
                </a:solidFill>
                <a:latin typeface="Calibri" pitchFamily="34" charset="0"/>
              </a:defRPr>
            </a:lvl7pPr>
            <a:lvl8pPr marL="3429000" indent="-228600" defTabSz="5014913" fontAlgn="base">
              <a:spcBef>
                <a:spcPct val="0"/>
              </a:spcBef>
              <a:spcAft>
                <a:spcPct val="0"/>
              </a:spcAft>
              <a:defRPr sz="9900">
                <a:solidFill>
                  <a:schemeClr val="tx1"/>
                </a:solidFill>
                <a:latin typeface="Calibri" pitchFamily="34" charset="0"/>
              </a:defRPr>
            </a:lvl8pPr>
            <a:lvl9pPr marL="3886200" indent="-228600" defTabSz="5014913" fontAlgn="base">
              <a:spcBef>
                <a:spcPct val="0"/>
              </a:spcBef>
              <a:spcAft>
                <a:spcPct val="0"/>
              </a:spcAft>
              <a:defRPr sz="9900">
                <a:solidFill>
                  <a:schemeClr val="tx1"/>
                </a:solidFill>
                <a:latin typeface="Calibri" pitchFamily="34" charset="0"/>
              </a:defRPr>
            </a:lvl9pPr>
          </a:lstStyle>
          <a:p>
            <a:r>
              <a:rPr lang="en-US" sz="2400" b="1"/>
              <a:t>Figure 2.  A) No significant difference was found between mean numbers of toads trapped in treatment vs. control plots.  Error bars indicate standard deviations.  B)  No relationship was found between buckthorn and toad density in control plots.   </a:t>
            </a:r>
          </a:p>
        </p:txBody>
      </p:sp>
      <p:pic>
        <p:nvPicPr>
          <p:cNvPr id="2074" name="Picture 18"/>
          <p:cNvPicPr>
            <a:picLocks noChangeAspect="1" noChangeArrowheads="1"/>
          </p:cNvPicPr>
          <p:nvPr/>
        </p:nvPicPr>
        <p:blipFill>
          <a:blip r:embed="rId14">
            <a:extLst>
              <a:ext uri="{28A0092B-C50C-407E-A947-70E740481C1C}">
                <a14:useLocalDpi xmlns:a14="http://schemas.microsoft.com/office/drawing/2010/main" val="0"/>
              </a:ext>
            </a:extLst>
          </a:blip>
          <a:srcRect l="6094" t="44922" r="8281" b="13281"/>
          <a:stretch>
            <a:fillRect/>
          </a:stretch>
        </p:blipFill>
        <p:spPr bwMode="auto">
          <a:xfrm>
            <a:off x="27860625" y="15479713"/>
            <a:ext cx="15582900" cy="608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970347" y="15479342"/>
            <a:ext cx="604653" cy="923330"/>
          </a:xfrm>
          <a:prstGeom prst="rect">
            <a:avLst/>
          </a:prstGeom>
          <a:noFill/>
        </p:spPr>
        <p:txBody>
          <a:bodyPr wrap="none">
            <a:spAutoFit/>
          </a:bodyPr>
          <a:lstStyle/>
          <a:p>
            <a:pPr algn="ctr" defTabSz="5016124"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A</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endParaRPr>
          </a:p>
        </p:txBody>
      </p:sp>
      <p:sp>
        <p:nvSpPr>
          <p:cNvPr id="112" name="Rectangle 111"/>
          <p:cNvSpPr/>
          <p:nvPr/>
        </p:nvSpPr>
        <p:spPr>
          <a:xfrm>
            <a:off x="35851007" y="15468600"/>
            <a:ext cx="572593" cy="923330"/>
          </a:xfrm>
          <a:prstGeom prst="rect">
            <a:avLst/>
          </a:prstGeom>
          <a:noFill/>
        </p:spPr>
        <p:txBody>
          <a:bodyPr wrap="none">
            <a:spAutoFit/>
          </a:bodyPr>
          <a:lstStyle/>
          <a:p>
            <a:pPr algn="ctr" defTabSz="5016124"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B</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5111</TotalTime>
  <Words>1606</Words>
  <Application>Microsoft Office PowerPoint</Application>
  <PresentationFormat>Custom</PresentationFormat>
  <Paragraphs>91</Paragraphs>
  <Slides>1</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5" baseType="lpstr">
      <vt:lpstr>Calibri</vt:lpstr>
      <vt:lpstr>Arial</vt:lpstr>
      <vt:lpstr>Office Theme</vt:lpstr>
      <vt:lpstr>Photo Editor Photo</vt:lpstr>
      <vt:lpstr>DOES EUROPEAN BUCKTHORN AFFECT THE DISTRIBUTION OF ANURANS IN A GALLERY FOREST? T. Tracy and O. Norman Northwestern College, Orange City, 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pre-germination conditions  and the allelopathic properties of Juniperus virginiana on the germination of Euphorbia esula</dc:title>
  <dc:creator>Heather</dc:creator>
  <cp:lastModifiedBy>ttracy</cp:lastModifiedBy>
  <cp:revision>52</cp:revision>
  <cp:lastPrinted>2013-04-18T17:48:02Z</cp:lastPrinted>
  <dcterms:created xsi:type="dcterms:W3CDTF">2010-04-14T07:30:05Z</dcterms:created>
  <dcterms:modified xsi:type="dcterms:W3CDTF">2013-04-18T17:50:35Z</dcterms:modified>
</cp:coreProperties>
</file>