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43891200"/>
  <p:notesSz cx="7004050" cy="9223375"/>
  <p:defaultTextStyle>
    <a:defPPr>
      <a:defRPr lang="en-US"/>
    </a:defPPr>
    <a:lvl1pPr marL="0" algn="l" defTabSz="5016124" rtl="0" eaLnBrk="1" latinLnBrk="0" hangingPunct="1">
      <a:defRPr sz="9900" kern="1200">
        <a:solidFill>
          <a:schemeClr val="tx1"/>
        </a:solidFill>
        <a:latin typeface="+mn-lt"/>
        <a:ea typeface="+mn-ea"/>
        <a:cs typeface="+mn-cs"/>
      </a:defRPr>
    </a:lvl1pPr>
    <a:lvl2pPr marL="2508062" algn="l" defTabSz="5016124" rtl="0" eaLnBrk="1" latinLnBrk="0" hangingPunct="1">
      <a:defRPr sz="9900" kern="1200">
        <a:solidFill>
          <a:schemeClr val="tx1"/>
        </a:solidFill>
        <a:latin typeface="+mn-lt"/>
        <a:ea typeface="+mn-ea"/>
        <a:cs typeface="+mn-cs"/>
      </a:defRPr>
    </a:lvl2pPr>
    <a:lvl3pPr marL="5016124" algn="l" defTabSz="5016124" rtl="0" eaLnBrk="1" latinLnBrk="0" hangingPunct="1">
      <a:defRPr sz="9900" kern="1200">
        <a:solidFill>
          <a:schemeClr val="tx1"/>
        </a:solidFill>
        <a:latin typeface="+mn-lt"/>
        <a:ea typeface="+mn-ea"/>
        <a:cs typeface="+mn-cs"/>
      </a:defRPr>
    </a:lvl3pPr>
    <a:lvl4pPr marL="7524186" algn="l" defTabSz="5016124" rtl="0" eaLnBrk="1" latinLnBrk="0" hangingPunct="1">
      <a:defRPr sz="9900" kern="1200">
        <a:solidFill>
          <a:schemeClr val="tx1"/>
        </a:solidFill>
        <a:latin typeface="+mn-lt"/>
        <a:ea typeface="+mn-ea"/>
        <a:cs typeface="+mn-cs"/>
      </a:defRPr>
    </a:lvl4pPr>
    <a:lvl5pPr marL="10032248" algn="l" defTabSz="5016124" rtl="0" eaLnBrk="1" latinLnBrk="0" hangingPunct="1">
      <a:defRPr sz="9900" kern="1200">
        <a:solidFill>
          <a:schemeClr val="tx1"/>
        </a:solidFill>
        <a:latin typeface="+mn-lt"/>
        <a:ea typeface="+mn-ea"/>
        <a:cs typeface="+mn-cs"/>
      </a:defRPr>
    </a:lvl5pPr>
    <a:lvl6pPr marL="12540310" algn="l" defTabSz="5016124" rtl="0" eaLnBrk="1" latinLnBrk="0" hangingPunct="1">
      <a:defRPr sz="9900" kern="1200">
        <a:solidFill>
          <a:schemeClr val="tx1"/>
        </a:solidFill>
        <a:latin typeface="+mn-lt"/>
        <a:ea typeface="+mn-ea"/>
        <a:cs typeface="+mn-cs"/>
      </a:defRPr>
    </a:lvl6pPr>
    <a:lvl7pPr marL="15048372" algn="l" defTabSz="5016124" rtl="0" eaLnBrk="1" latinLnBrk="0" hangingPunct="1">
      <a:defRPr sz="9900" kern="1200">
        <a:solidFill>
          <a:schemeClr val="tx1"/>
        </a:solidFill>
        <a:latin typeface="+mn-lt"/>
        <a:ea typeface="+mn-ea"/>
        <a:cs typeface="+mn-cs"/>
      </a:defRPr>
    </a:lvl7pPr>
    <a:lvl8pPr marL="17556434" algn="l" defTabSz="5016124" rtl="0" eaLnBrk="1" latinLnBrk="0" hangingPunct="1">
      <a:defRPr sz="9900" kern="1200">
        <a:solidFill>
          <a:schemeClr val="tx1"/>
        </a:solidFill>
        <a:latin typeface="+mn-lt"/>
        <a:ea typeface="+mn-ea"/>
        <a:cs typeface="+mn-cs"/>
      </a:defRPr>
    </a:lvl8pPr>
    <a:lvl9pPr marL="20064496" algn="l" defTabSz="5016124" rtl="0" eaLnBrk="1" latinLnBrk="0" hangingPunct="1">
      <a:defRPr sz="9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50" d="100"/>
          <a:sy n="50" d="100"/>
        </p:scale>
        <p:origin x="6024" y="9246"/>
      </p:cViewPr>
      <p:guideLst>
        <p:guide orient="horz" pos="13824"/>
        <p:guide pos="1382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5088" cy="461170"/>
          </a:xfrm>
          <a:prstGeom prst="rect">
            <a:avLst/>
          </a:prstGeom>
        </p:spPr>
        <p:txBody>
          <a:bodyPr vert="horz" lIns="91466" tIns="45732" rIns="91466" bIns="45732" rtlCol="0"/>
          <a:lstStyle>
            <a:lvl1pPr algn="l">
              <a:defRPr sz="1200"/>
            </a:lvl1pPr>
          </a:lstStyle>
          <a:p>
            <a:endParaRPr lang="en-US"/>
          </a:p>
        </p:txBody>
      </p:sp>
      <p:sp>
        <p:nvSpPr>
          <p:cNvPr id="3" name="Date Placeholder 2"/>
          <p:cNvSpPr>
            <a:spLocks noGrp="1"/>
          </p:cNvSpPr>
          <p:nvPr>
            <p:ph type="dt" idx="1"/>
          </p:nvPr>
        </p:nvSpPr>
        <p:spPr>
          <a:xfrm>
            <a:off x="3967342" y="2"/>
            <a:ext cx="3035088" cy="461170"/>
          </a:xfrm>
          <a:prstGeom prst="rect">
            <a:avLst/>
          </a:prstGeom>
        </p:spPr>
        <p:txBody>
          <a:bodyPr vert="horz" lIns="91466" tIns="45732" rIns="91466" bIns="45732" rtlCol="0"/>
          <a:lstStyle>
            <a:lvl1pPr algn="r">
              <a:defRPr sz="1200"/>
            </a:lvl1pPr>
          </a:lstStyle>
          <a:p>
            <a:fld id="{7E78FDFE-14ED-4273-82C1-77F123847AAB}" type="datetimeFigureOut">
              <a:rPr lang="en-US" smtClean="0"/>
              <a:pPr/>
              <a:t>4/18/2013</a:t>
            </a:fld>
            <a:endParaRPr lang="en-US"/>
          </a:p>
        </p:txBody>
      </p:sp>
      <p:sp>
        <p:nvSpPr>
          <p:cNvPr id="4" name="Slide Image Placeholder 3"/>
          <p:cNvSpPr>
            <a:spLocks noGrp="1" noRot="1" noChangeAspect="1"/>
          </p:cNvSpPr>
          <p:nvPr>
            <p:ph type="sldImg" idx="2"/>
          </p:nvPr>
        </p:nvSpPr>
        <p:spPr>
          <a:xfrm>
            <a:off x="1771650" y="692150"/>
            <a:ext cx="3460750" cy="3459163"/>
          </a:xfrm>
          <a:prstGeom prst="rect">
            <a:avLst/>
          </a:prstGeom>
          <a:noFill/>
          <a:ln w="12700">
            <a:solidFill>
              <a:prstClr val="black"/>
            </a:solidFill>
          </a:ln>
        </p:spPr>
        <p:txBody>
          <a:bodyPr vert="horz" lIns="91466" tIns="45732" rIns="91466" bIns="45732" rtlCol="0" anchor="ctr"/>
          <a:lstStyle/>
          <a:p>
            <a:endParaRPr lang="en-US"/>
          </a:p>
        </p:txBody>
      </p:sp>
      <p:sp>
        <p:nvSpPr>
          <p:cNvPr id="5" name="Notes Placeholder 4"/>
          <p:cNvSpPr>
            <a:spLocks noGrp="1"/>
          </p:cNvSpPr>
          <p:nvPr>
            <p:ph type="body" sz="quarter" idx="3"/>
          </p:nvPr>
        </p:nvSpPr>
        <p:spPr>
          <a:xfrm>
            <a:off x="700405" y="4381106"/>
            <a:ext cx="5603240" cy="4150519"/>
          </a:xfrm>
          <a:prstGeom prst="rect">
            <a:avLst/>
          </a:prstGeom>
        </p:spPr>
        <p:txBody>
          <a:bodyPr vert="horz" lIns="91466" tIns="45732" rIns="91466" bIns="457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60609"/>
            <a:ext cx="3035088" cy="461170"/>
          </a:xfrm>
          <a:prstGeom prst="rect">
            <a:avLst/>
          </a:prstGeom>
        </p:spPr>
        <p:txBody>
          <a:bodyPr vert="horz" lIns="91466" tIns="45732" rIns="91466" bIns="45732" rtlCol="0" anchor="b"/>
          <a:lstStyle>
            <a:lvl1pPr algn="l">
              <a:defRPr sz="1200"/>
            </a:lvl1pPr>
          </a:lstStyle>
          <a:p>
            <a:endParaRPr lang="en-US"/>
          </a:p>
        </p:txBody>
      </p:sp>
      <p:sp>
        <p:nvSpPr>
          <p:cNvPr id="7" name="Slide Number Placeholder 6"/>
          <p:cNvSpPr>
            <a:spLocks noGrp="1"/>
          </p:cNvSpPr>
          <p:nvPr>
            <p:ph type="sldNum" sz="quarter" idx="5"/>
          </p:nvPr>
        </p:nvSpPr>
        <p:spPr>
          <a:xfrm>
            <a:off x="3967342" y="8760609"/>
            <a:ext cx="3035088" cy="461170"/>
          </a:xfrm>
          <a:prstGeom prst="rect">
            <a:avLst/>
          </a:prstGeom>
        </p:spPr>
        <p:txBody>
          <a:bodyPr vert="horz" lIns="91466" tIns="45732" rIns="91466" bIns="45732" rtlCol="0" anchor="b"/>
          <a:lstStyle>
            <a:lvl1pPr algn="r">
              <a:defRPr sz="1200"/>
            </a:lvl1pPr>
          </a:lstStyle>
          <a:p>
            <a:fld id="{525E1223-8B4E-480B-8991-85E73FF8B936}" type="slidenum">
              <a:rPr lang="en-US" smtClean="0"/>
              <a:pPr/>
              <a:t>‹#›</a:t>
            </a:fld>
            <a:endParaRPr lang="en-US"/>
          </a:p>
        </p:txBody>
      </p:sp>
    </p:spTree>
    <p:extLst>
      <p:ext uri="{BB962C8B-B14F-4D97-AF65-F5344CB8AC3E}">
        <p14:creationId xmlns:p14="http://schemas.microsoft.com/office/powerpoint/2010/main" val="351963447"/>
      </p:ext>
    </p:extLst>
  </p:cSld>
  <p:clrMap bg1="lt1" tx1="dk1" bg2="lt2" tx2="dk2" accent1="accent1" accent2="accent2" accent3="accent3" accent4="accent4" accent5="accent5" accent6="accent6" hlink="hlink" folHlink="folHlink"/>
  <p:notesStyle>
    <a:lvl1pPr marL="0" algn="l" defTabSz="5016124" rtl="0" eaLnBrk="1" latinLnBrk="0" hangingPunct="1">
      <a:defRPr sz="6600" kern="1200">
        <a:solidFill>
          <a:schemeClr val="tx1"/>
        </a:solidFill>
        <a:latin typeface="+mn-lt"/>
        <a:ea typeface="+mn-ea"/>
        <a:cs typeface="+mn-cs"/>
      </a:defRPr>
    </a:lvl1pPr>
    <a:lvl2pPr marL="2508062" algn="l" defTabSz="5016124" rtl="0" eaLnBrk="1" latinLnBrk="0" hangingPunct="1">
      <a:defRPr sz="6600" kern="1200">
        <a:solidFill>
          <a:schemeClr val="tx1"/>
        </a:solidFill>
        <a:latin typeface="+mn-lt"/>
        <a:ea typeface="+mn-ea"/>
        <a:cs typeface="+mn-cs"/>
      </a:defRPr>
    </a:lvl2pPr>
    <a:lvl3pPr marL="5016124" algn="l" defTabSz="5016124" rtl="0" eaLnBrk="1" latinLnBrk="0" hangingPunct="1">
      <a:defRPr sz="6600" kern="1200">
        <a:solidFill>
          <a:schemeClr val="tx1"/>
        </a:solidFill>
        <a:latin typeface="+mn-lt"/>
        <a:ea typeface="+mn-ea"/>
        <a:cs typeface="+mn-cs"/>
      </a:defRPr>
    </a:lvl3pPr>
    <a:lvl4pPr marL="7524186" algn="l" defTabSz="5016124" rtl="0" eaLnBrk="1" latinLnBrk="0" hangingPunct="1">
      <a:defRPr sz="6600" kern="1200">
        <a:solidFill>
          <a:schemeClr val="tx1"/>
        </a:solidFill>
        <a:latin typeface="+mn-lt"/>
        <a:ea typeface="+mn-ea"/>
        <a:cs typeface="+mn-cs"/>
      </a:defRPr>
    </a:lvl4pPr>
    <a:lvl5pPr marL="10032248" algn="l" defTabSz="5016124" rtl="0" eaLnBrk="1" latinLnBrk="0" hangingPunct="1">
      <a:defRPr sz="6600" kern="1200">
        <a:solidFill>
          <a:schemeClr val="tx1"/>
        </a:solidFill>
        <a:latin typeface="+mn-lt"/>
        <a:ea typeface="+mn-ea"/>
        <a:cs typeface="+mn-cs"/>
      </a:defRPr>
    </a:lvl5pPr>
    <a:lvl6pPr marL="12540310" algn="l" defTabSz="5016124" rtl="0" eaLnBrk="1" latinLnBrk="0" hangingPunct="1">
      <a:defRPr sz="6600" kern="1200">
        <a:solidFill>
          <a:schemeClr val="tx1"/>
        </a:solidFill>
        <a:latin typeface="+mn-lt"/>
        <a:ea typeface="+mn-ea"/>
        <a:cs typeface="+mn-cs"/>
      </a:defRPr>
    </a:lvl6pPr>
    <a:lvl7pPr marL="15048372" algn="l" defTabSz="5016124" rtl="0" eaLnBrk="1" latinLnBrk="0" hangingPunct="1">
      <a:defRPr sz="6600" kern="1200">
        <a:solidFill>
          <a:schemeClr val="tx1"/>
        </a:solidFill>
        <a:latin typeface="+mn-lt"/>
        <a:ea typeface="+mn-ea"/>
        <a:cs typeface="+mn-cs"/>
      </a:defRPr>
    </a:lvl7pPr>
    <a:lvl8pPr marL="17556434" algn="l" defTabSz="5016124" rtl="0" eaLnBrk="1" latinLnBrk="0" hangingPunct="1">
      <a:defRPr sz="6600" kern="1200">
        <a:solidFill>
          <a:schemeClr val="tx1"/>
        </a:solidFill>
        <a:latin typeface="+mn-lt"/>
        <a:ea typeface="+mn-ea"/>
        <a:cs typeface="+mn-cs"/>
      </a:defRPr>
    </a:lvl8pPr>
    <a:lvl9pPr marL="20064496" algn="l" defTabSz="5016124" rtl="0" eaLnBrk="1" latinLnBrk="0" hangingPunct="1">
      <a:defRPr sz="6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1650" y="692150"/>
            <a:ext cx="3460750" cy="34591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E1223-8B4E-480B-8991-85E73FF8B936}"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3634723"/>
            <a:ext cx="37307520" cy="940816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24871680"/>
            <a:ext cx="30723840" cy="11216640"/>
          </a:xfrm>
        </p:spPr>
        <p:txBody>
          <a:bodyPr/>
          <a:lstStyle>
            <a:lvl1pPr marL="0" indent="0" algn="ctr">
              <a:buNone/>
              <a:defRPr>
                <a:solidFill>
                  <a:schemeClr val="tx1">
                    <a:tint val="75000"/>
                  </a:schemeClr>
                </a:solidFill>
              </a:defRPr>
            </a:lvl1pPr>
            <a:lvl2pPr marL="2508062" indent="0" algn="ctr">
              <a:buNone/>
              <a:defRPr>
                <a:solidFill>
                  <a:schemeClr val="tx1">
                    <a:tint val="75000"/>
                  </a:schemeClr>
                </a:solidFill>
              </a:defRPr>
            </a:lvl2pPr>
            <a:lvl3pPr marL="5016124" indent="0" algn="ctr">
              <a:buNone/>
              <a:defRPr>
                <a:solidFill>
                  <a:schemeClr val="tx1">
                    <a:tint val="75000"/>
                  </a:schemeClr>
                </a:solidFill>
              </a:defRPr>
            </a:lvl3pPr>
            <a:lvl4pPr marL="7524186" indent="0" algn="ctr">
              <a:buNone/>
              <a:defRPr>
                <a:solidFill>
                  <a:schemeClr val="tx1">
                    <a:tint val="75000"/>
                  </a:schemeClr>
                </a:solidFill>
              </a:defRPr>
            </a:lvl4pPr>
            <a:lvl5pPr marL="10032248" indent="0" algn="ctr">
              <a:buNone/>
              <a:defRPr>
                <a:solidFill>
                  <a:schemeClr val="tx1">
                    <a:tint val="75000"/>
                  </a:schemeClr>
                </a:solidFill>
              </a:defRPr>
            </a:lvl5pPr>
            <a:lvl6pPr marL="12540310" indent="0" algn="ctr">
              <a:buNone/>
              <a:defRPr>
                <a:solidFill>
                  <a:schemeClr val="tx1">
                    <a:tint val="75000"/>
                  </a:schemeClr>
                </a:solidFill>
              </a:defRPr>
            </a:lvl6pPr>
            <a:lvl7pPr marL="15048372" indent="0" algn="ctr">
              <a:buNone/>
              <a:defRPr>
                <a:solidFill>
                  <a:schemeClr val="tx1">
                    <a:tint val="75000"/>
                  </a:schemeClr>
                </a:solidFill>
              </a:defRPr>
            </a:lvl7pPr>
            <a:lvl8pPr marL="17556434" indent="0" algn="ctr">
              <a:buNone/>
              <a:defRPr>
                <a:solidFill>
                  <a:schemeClr val="tx1">
                    <a:tint val="75000"/>
                  </a:schemeClr>
                </a:solidFill>
              </a:defRPr>
            </a:lvl8pPr>
            <a:lvl9pPr marL="200644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9FA758-80C8-4249-913E-0C5BD19F1A1F}" type="datetimeFigureOut">
              <a:rPr lang="en-US" smtClean="0"/>
              <a:pPr/>
              <a:t>4/18/2013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26FE0-2BD2-4026-86E1-A2451074A96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9FA758-80C8-4249-913E-0C5BD19F1A1F}" type="datetimeFigureOut">
              <a:rPr lang="en-US" smtClean="0"/>
              <a:pPr/>
              <a:t>4/18/2013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26FE0-2BD2-4026-86E1-A2451074A96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757686"/>
            <a:ext cx="9875520" cy="374497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757686"/>
            <a:ext cx="28895040" cy="37449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9FA758-80C8-4249-913E-0C5BD19F1A1F}" type="datetimeFigureOut">
              <a:rPr lang="en-US" smtClean="0"/>
              <a:pPr/>
              <a:t>4/18/2013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26FE0-2BD2-4026-86E1-A2451074A96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9FA758-80C8-4249-913E-0C5BD19F1A1F}" type="datetimeFigureOut">
              <a:rPr lang="en-US" smtClean="0"/>
              <a:pPr/>
              <a:t>4/18/2013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26FE0-2BD2-4026-86E1-A2451074A96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8204163"/>
            <a:ext cx="37307520" cy="8717280"/>
          </a:xfrm>
        </p:spPr>
        <p:txBody>
          <a:bodyPr anchor="t"/>
          <a:lstStyle>
            <a:lvl1pPr algn="l">
              <a:defRPr sz="219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8602966"/>
            <a:ext cx="37307520" cy="9601197"/>
          </a:xfrm>
        </p:spPr>
        <p:txBody>
          <a:bodyPr anchor="b"/>
          <a:lstStyle>
            <a:lvl1pPr marL="0" indent="0">
              <a:buNone/>
              <a:defRPr sz="11000">
                <a:solidFill>
                  <a:schemeClr val="tx1">
                    <a:tint val="75000"/>
                  </a:schemeClr>
                </a:solidFill>
              </a:defRPr>
            </a:lvl1pPr>
            <a:lvl2pPr marL="2508062" indent="0">
              <a:buNone/>
              <a:defRPr sz="9900">
                <a:solidFill>
                  <a:schemeClr val="tx1">
                    <a:tint val="75000"/>
                  </a:schemeClr>
                </a:solidFill>
              </a:defRPr>
            </a:lvl2pPr>
            <a:lvl3pPr marL="5016124" indent="0">
              <a:buNone/>
              <a:defRPr sz="8800">
                <a:solidFill>
                  <a:schemeClr val="tx1">
                    <a:tint val="75000"/>
                  </a:schemeClr>
                </a:solidFill>
              </a:defRPr>
            </a:lvl3pPr>
            <a:lvl4pPr marL="7524186" indent="0">
              <a:buNone/>
              <a:defRPr sz="7700">
                <a:solidFill>
                  <a:schemeClr val="tx1">
                    <a:tint val="75000"/>
                  </a:schemeClr>
                </a:solidFill>
              </a:defRPr>
            </a:lvl4pPr>
            <a:lvl5pPr marL="10032248" indent="0">
              <a:buNone/>
              <a:defRPr sz="7700">
                <a:solidFill>
                  <a:schemeClr val="tx1">
                    <a:tint val="75000"/>
                  </a:schemeClr>
                </a:solidFill>
              </a:defRPr>
            </a:lvl5pPr>
            <a:lvl6pPr marL="12540310" indent="0">
              <a:buNone/>
              <a:defRPr sz="7700">
                <a:solidFill>
                  <a:schemeClr val="tx1">
                    <a:tint val="75000"/>
                  </a:schemeClr>
                </a:solidFill>
              </a:defRPr>
            </a:lvl6pPr>
            <a:lvl7pPr marL="15048372" indent="0">
              <a:buNone/>
              <a:defRPr sz="7700">
                <a:solidFill>
                  <a:schemeClr val="tx1">
                    <a:tint val="75000"/>
                  </a:schemeClr>
                </a:solidFill>
              </a:defRPr>
            </a:lvl7pPr>
            <a:lvl8pPr marL="17556434" indent="0">
              <a:buNone/>
              <a:defRPr sz="7700">
                <a:solidFill>
                  <a:schemeClr val="tx1">
                    <a:tint val="75000"/>
                  </a:schemeClr>
                </a:solidFill>
              </a:defRPr>
            </a:lvl8pPr>
            <a:lvl9pPr marL="20064496" indent="0">
              <a:buNone/>
              <a:defRPr sz="7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9FA758-80C8-4249-913E-0C5BD19F1A1F}" type="datetimeFigureOut">
              <a:rPr lang="en-US" smtClean="0"/>
              <a:pPr/>
              <a:t>4/18/2013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26FE0-2BD2-4026-86E1-A2451074A96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10241283"/>
            <a:ext cx="19385280" cy="28966163"/>
          </a:xfrm>
        </p:spPr>
        <p:txBody>
          <a:bodyPr/>
          <a:lstStyle>
            <a:lvl1pPr>
              <a:defRPr sz="15400"/>
            </a:lvl1pPr>
            <a:lvl2pPr>
              <a:defRPr sz="13200"/>
            </a:lvl2pPr>
            <a:lvl3pPr>
              <a:defRPr sz="11000"/>
            </a:lvl3pPr>
            <a:lvl4pPr>
              <a:defRPr sz="9900"/>
            </a:lvl4pPr>
            <a:lvl5pPr>
              <a:defRPr sz="9900"/>
            </a:lvl5pPr>
            <a:lvl6pPr>
              <a:defRPr sz="9900"/>
            </a:lvl6pPr>
            <a:lvl7pPr>
              <a:defRPr sz="9900"/>
            </a:lvl7pPr>
            <a:lvl8pPr>
              <a:defRPr sz="9900"/>
            </a:lvl8pPr>
            <a:lvl9pPr>
              <a:defRPr sz="9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10241283"/>
            <a:ext cx="19385280" cy="28966163"/>
          </a:xfrm>
        </p:spPr>
        <p:txBody>
          <a:bodyPr/>
          <a:lstStyle>
            <a:lvl1pPr>
              <a:defRPr sz="15400"/>
            </a:lvl1pPr>
            <a:lvl2pPr>
              <a:defRPr sz="13200"/>
            </a:lvl2pPr>
            <a:lvl3pPr>
              <a:defRPr sz="11000"/>
            </a:lvl3pPr>
            <a:lvl4pPr>
              <a:defRPr sz="9900"/>
            </a:lvl4pPr>
            <a:lvl5pPr>
              <a:defRPr sz="9900"/>
            </a:lvl5pPr>
            <a:lvl6pPr>
              <a:defRPr sz="9900"/>
            </a:lvl6pPr>
            <a:lvl7pPr>
              <a:defRPr sz="9900"/>
            </a:lvl7pPr>
            <a:lvl8pPr>
              <a:defRPr sz="9900"/>
            </a:lvl8pPr>
            <a:lvl9pPr>
              <a:defRPr sz="9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9FA758-80C8-4249-913E-0C5BD19F1A1F}" type="datetimeFigureOut">
              <a:rPr lang="en-US" smtClean="0"/>
              <a:pPr/>
              <a:t>4/18/2013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26FE0-2BD2-4026-86E1-A2451074A96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9824723"/>
            <a:ext cx="19392902" cy="4094477"/>
          </a:xfrm>
        </p:spPr>
        <p:txBody>
          <a:bodyPr anchor="b"/>
          <a:lstStyle>
            <a:lvl1pPr marL="0" indent="0">
              <a:buNone/>
              <a:defRPr sz="13200" b="1"/>
            </a:lvl1pPr>
            <a:lvl2pPr marL="2508062" indent="0">
              <a:buNone/>
              <a:defRPr sz="11000" b="1"/>
            </a:lvl2pPr>
            <a:lvl3pPr marL="5016124" indent="0">
              <a:buNone/>
              <a:defRPr sz="9900" b="1"/>
            </a:lvl3pPr>
            <a:lvl4pPr marL="7524186" indent="0">
              <a:buNone/>
              <a:defRPr sz="8800" b="1"/>
            </a:lvl4pPr>
            <a:lvl5pPr marL="10032248" indent="0">
              <a:buNone/>
              <a:defRPr sz="8800" b="1"/>
            </a:lvl5pPr>
            <a:lvl6pPr marL="12540310" indent="0">
              <a:buNone/>
              <a:defRPr sz="8800" b="1"/>
            </a:lvl6pPr>
            <a:lvl7pPr marL="15048372" indent="0">
              <a:buNone/>
              <a:defRPr sz="8800" b="1"/>
            </a:lvl7pPr>
            <a:lvl8pPr marL="17556434" indent="0">
              <a:buNone/>
              <a:defRPr sz="8800" b="1"/>
            </a:lvl8pPr>
            <a:lvl9pPr marL="20064496" indent="0">
              <a:buNone/>
              <a:defRPr sz="8800" b="1"/>
            </a:lvl9pPr>
          </a:lstStyle>
          <a:p>
            <a:pPr lvl="0"/>
            <a:r>
              <a:rPr lang="en-US" smtClean="0"/>
              <a:t>Click to edit Master text styles</a:t>
            </a:r>
          </a:p>
        </p:txBody>
      </p:sp>
      <p:sp>
        <p:nvSpPr>
          <p:cNvPr id="4" name="Content Placeholder 3"/>
          <p:cNvSpPr>
            <a:spLocks noGrp="1"/>
          </p:cNvSpPr>
          <p:nvPr>
            <p:ph sz="half" idx="2"/>
          </p:nvPr>
        </p:nvSpPr>
        <p:spPr>
          <a:xfrm>
            <a:off x="2194560" y="13919200"/>
            <a:ext cx="19392902" cy="25288243"/>
          </a:xfrm>
        </p:spPr>
        <p:txBody>
          <a:bodyPr/>
          <a:lstStyle>
            <a:lvl1pPr>
              <a:defRPr sz="13200"/>
            </a:lvl1pPr>
            <a:lvl2pPr>
              <a:defRPr sz="11000"/>
            </a:lvl2pPr>
            <a:lvl3pPr>
              <a:defRPr sz="99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9824723"/>
            <a:ext cx="19400520" cy="4094477"/>
          </a:xfrm>
        </p:spPr>
        <p:txBody>
          <a:bodyPr anchor="b"/>
          <a:lstStyle>
            <a:lvl1pPr marL="0" indent="0">
              <a:buNone/>
              <a:defRPr sz="13200" b="1"/>
            </a:lvl1pPr>
            <a:lvl2pPr marL="2508062" indent="0">
              <a:buNone/>
              <a:defRPr sz="11000" b="1"/>
            </a:lvl2pPr>
            <a:lvl3pPr marL="5016124" indent="0">
              <a:buNone/>
              <a:defRPr sz="9900" b="1"/>
            </a:lvl3pPr>
            <a:lvl4pPr marL="7524186" indent="0">
              <a:buNone/>
              <a:defRPr sz="8800" b="1"/>
            </a:lvl4pPr>
            <a:lvl5pPr marL="10032248" indent="0">
              <a:buNone/>
              <a:defRPr sz="8800" b="1"/>
            </a:lvl5pPr>
            <a:lvl6pPr marL="12540310" indent="0">
              <a:buNone/>
              <a:defRPr sz="8800" b="1"/>
            </a:lvl6pPr>
            <a:lvl7pPr marL="15048372" indent="0">
              <a:buNone/>
              <a:defRPr sz="8800" b="1"/>
            </a:lvl7pPr>
            <a:lvl8pPr marL="17556434" indent="0">
              <a:buNone/>
              <a:defRPr sz="8800" b="1"/>
            </a:lvl8pPr>
            <a:lvl9pPr marL="20064496" indent="0">
              <a:buNone/>
              <a:defRPr sz="8800" b="1"/>
            </a:lvl9pPr>
          </a:lstStyle>
          <a:p>
            <a:pPr lvl="0"/>
            <a:r>
              <a:rPr lang="en-US" smtClean="0"/>
              <a:t>Click to edit Master text styles</a:t>
            </a:r>
          </a:p>
        </p:txBody>
      </p:sp>
      <p:sp>
        <p:nvSpPr>
          <p:cNvPr id="6" name="Content Placeholder 5"/>
          <p:cNvSpPr>
            <a:spLocks noGrp="1"/>
          </p:cNvSpPr>
          <p:nvPr>
            <p:ph sz="quarter" idx="4"/>
          </p:nvPr>
        </p:nvSpPr>
        <p:spPr>
          <a:xfrm>
            <a:off x="22296122" y="13919200"/>
            <a:ext cx="19400520" cy="25288243"/>
          </a:xfrm>
        </p:spPr>
        <p:txBody>
          <a:bodyPr/>
          <a:lstStyle>
            <a:lvl1pPr>
              <a:defRPr sz="13200"/>
            </a:lvl1pPr>
            <a:lvl2pPr>
              <a:defRPr sz="11000"/>
            </a:lvl2pPr>
            <a:lvl3pPr>
              <a:defRPr sz="99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9FA758-80C8-4249-913E-0C5BD19F1A1F}" type="datetimeFigureOut">
              <a:rPr lang="en-US" smtClean="0"/>
              <a:pPr/>
              <a:t>4/18/2013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726FE0-2BD2-4026-86E1-A2451074A96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9FA758-80C8-4249-913E-0C5BD19F1A1F}" type="datetimeFigureOut">
              <a:rPr lang="en-US" smtClean="0"/>
              <a:pPr/>
              <a:t>4/18/2013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726FE0-2BD2-4026-86E1-A2451074A96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FA758-80C8-4249-913E-0C5BD19F1A1F}" type="datetimeFigureOut">
              <a:rPr lang="en-US" smtClean="0"/>
              <a:pPr/>
              <a:t>4/18/2013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726FE0-2BD2-4026-86E1-A2451074A96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747520"/>
            <a:ext cx="14439902" cy="7437120"/>
          </a:xfrm>
        </p:spPr>
        <p:txBody>
          <a:bodyPr anchor="b"/>
          <a:lstStyle>
            <a:lvl1pPr algn="l">
              <a:defRPr sz="11000" b="1"/>
            </a:lvl1pPr>
          </a:lstStyle>
          <a:p>
            <a:r>
              <a:rPr lang="en-US" smtClean="0"/>
              <a:t>Click to edit Master title style</a:t>
            </a:r>
            <a:endParaRPr lang="en-US"/>
          </a:p>
        </p:txBody>
      </p:sp>
      <p:sp>
        <p:nvSpPr>
          <p:cNvPr id="3" name="Content Placeholder 2"/>
          <p:cNvSpPr>
            <a:spLocks noGrp="1"/>
          </p:cNvSpPr>
          <p:nvPr>
            <p:ph idx="1"/>
          </p:nvPr>
        </p:nvSpPr>
        <p:spPr>
          <a:xfrm>
            <a:off x="17160240" y="1747523"/>
            <a:ext cx="24536400" cy="37459923"/>
          </a:xfrm>
        </p:spPr>
        <p:txBody>
          <a:bodyPr/>
          <a:lstStyle>
            <a:lvl1pPr>
              <a:defRPr sz="17600"/>
            </a:lvl1pPr>
            <a:lvl2pPr>
              <a:defRPr sz="15400"/>
            </a:lvl2pPr>
            <a:lvl3pPr>
              <a:defRPr sz="13200"/>
            </a:lvl3pPr>
            <a:lvl4pPr>
              <a:defRPr sz="11000"/>
            </a:lvl4pPr>
            <a:lvl5pPr>
              <a:defRPr sz="11000"/>
            </a:lvl5pPr>
            <a:lvl6pPr>
              <a:defRPr sz="11000"/>
            </a:lvl6pPr>
            <a:lvl7pPr>
              <a:defRPr sz="11000"/>
            </a:lvl7pPr>
            <a:lvl8pPr>
              <a:defRPr sz="11000"/>
            </a:lvl8pPr>
            <a:lvl9pPr>
              <a:defRPr sz="1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9184643"/>
            <a:ext cx="14439902" cy="30022803"/>
          </a:xfrm>
        </p:spPr>
        <p:txBody>
          <a:bodyPr/>
          <a:lstStyle>
            <a:lvl1pPr marL="0" indent="0">
              <a:buNone/>
              <a:defRPr sz="7700"/>
            </a:lvl1pPr>
            <a:lvl2pPr marL="2508062" indent="0">
              <a:buNone/>
              <a:defRPr sz="6600"/>
            </a:lvl2pPr>
            <a:lvl3pPr marL="5016124" indent="0">
              <a:buNone/>
              <a:defRPr sz="5500"/>
            </a:lvl3pPr>
            <a:lvl4pPr marL="7524186" indent="0">
              <a:buNone/>
              <a:defRPr sz="4900"/>
            </a:lvl4pPr>
            <a:lvl5pPr marL="10032248" indent="0">
              <a:buNone/>
              <a:defRPr sz="4900"/>
            </a:lvl5pPr>
            <a:lvl6pPr marL="12540310" indent="0">
              <a:buNone/>
              <a:defRPr sz="4900"/>
            </a:lvl6pPr>
            <a:lvl7pPr marL="15048372" indent="0">
              <a:buNone/>
              <a:defRPr sz="4900"/>
            </a:lvl7pPr>
            <a:lvl8pPr marL="17556434" indent="0">
              <a:buNone/>
              <a:defRPr sz="4900"/>
            </a:lvl8pPr>
            <a:lvl9pPr marL="20064496" indent="0">
              <a:buNone/>
              <a:defRPr sz="4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9FA758-80C8-4249-913E-0C5BD19F1A1F}" type="datetimeFigureOut">
              <a:rPr lang="en-US" smtClean="0"/>
              <a:pPr/>
              <a:t>4/18/2013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26FE0-2BD2-4026-86E1-A2451074A96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30723840"/>
            <a:ext cx="26334720" cy="3627123"/>
          </a:xfrm>
        </p:spPr>
        <p:txBody>
          <a:bodyPr anchor="b"/>
          <a:lstStyle>
            <a:lvl1pPr algn="l">
              <a:defRPr sz="11000" b="1"/>
            </a:lvl1pPr>
          </a:lstStyle>
          <a:p>
            <a:r>
              <a:rPr lang="en-US" smtClean="0"/>
              <a:t>Click to edit Master title style</a:t>
            </a:r>
            <a:endParaRPr lang="en-US"/>
          </a:p>
        </p:txBody>
      </p:sp>
      <p:sp>
        <p:nvSpPr>
          <p:cNvPr id="3" name="Picture Placeholder 2"/>
          <p:cNvSpPr>
            <a:spLocks noGrp="1"/>
          </p:cNvSpPr>
          <p:nvPr>
            <p:ph type="pic" idx="1"/>
          </p:nvPr>
        </p:nvSpPr>
        <p:spPr>
          <a:xfrm>
            <a:off x="8602982" y="3921760"/>
            <a:ext cx="26334720" cy="26334720"/>
          </a:xfrm>
        </p:spPr>
        <p:txBody>
          <a:bodyPr/>
          <a:lstStyle>
            <a:lvl1pPr marL="0" indent="0">
              <a:buNone/>
              <a:defRPr sz="17600"/>
            </a:lvl1pPr>
            <a:lvl2pPr marL="2508062" indent="0">
              <a:buNone/>
              <a:defRPr sz="15400"/>
            </a:lvl2pPr>
            <a:lvl3pPr marL="5016124" indent="0">
              <a:buNone/>
              <a:defRPr sz="13200"/>
            </a:lvl3pPr>
            <a:lvl4pPr marL="7524186" indent="0">
              <a:buNone/>
              <a:defRPr sz="11000"/>
            </a:lvl4pPr>
            <a:lvl5pPr marL="10032248" indent="0">
              <a:buNone/>
              <a:defRPr sz="11000"/>
            </a:lvl5pPr>
            <a:lvl6pPr marL="12540310" indent="0">
              <a:buNone/>
              <a:defRPr sz="11000"/>
            </a:lvl6pPr>
            <a:lvl7pPr marL="15048372" indent="0">
              <a:buNone/>
              <a:defRPr sz="11000"/>
            </a:lvl7pPr>
            <a:lvl8pPr marL="17556434" indent="0">
              <a:buNone/>
              <a:defRPr sz="11000"/>
            </a:lvl8pPr>
            <a:lvl9pPr marL="20064496" indent="0">
              <a:buNone/>
              <a:defRPr sz="11000"/>
            </a:lvl9pPr>
          </a:lstStyle>
          <a:p>
            <a:endParaRPr lang="en-US"/>
          </a:p>
        </p:txBody>
      </p:sp>
      <p:sp>
        <p:nvSpPr>
          <p:cNvPr id="4" name="Text Placeholder 3"/>
          <p:cNvSpPr>
            <a:spLocks noGrp="1"/>
          </p:cNvSpPr>
          <p:nvPr>
            <p:ph type="body" sz="half" idx="2"/>
          </p:nvPr>
        </p:nvSpPr>
        <p:spPr>
          <a:xfrm>
            <a:off x="8602982" y="34350963"/>
            <a:ext cx="26334720" cy="5151117"/>
          </a:xfrm>
        </p:spPr>
        <p:txBody>
          <a:bodyPr/>
          <a:lstStyle>
            <a:lvl1pPr marL="0" indent="0">
              <a:buNone/>
              <a:defRPr sz="7700"/>
            </a:lvl1pPr>
            <a:lvl2pPr marL="2508062" indent="0">
              <a:buNone/>
              <a:defRPr sz="6600"/>
            </a:lvl2pPr>
            <a:lvl3pPr marL="5016124" indent="0">
              <a:buNone/>
              <a:defRPr sz="5500"/>
            </a:lvl3pPr>
            <a:lvl4pPr marL="7524186" indent="0">
              <a:buNone/>
              <a:defRPr sz="4900"/>
            </a:lvl4pPr>
            <a:lvl5pPr marL="10032248" indent="0">
              <a:buNone/>
              <a:defRPr sz="4900"/>
            </a:lvl5pPr>
            <a:lvl6pPr marL="12540310" indent="0">
              <a:buNone/>
              <a:defRPr sz="4900"/>
            </a:lvl6pPr>
            <a:lvl7pPr marL="15048372" indent="0">
              <a:buNone/>
              <a:defRPr sz="4900"/>
            </a:lvl7pPr>
            <a:lvl8pPr marL="17556434" indent="0">
              <a:buNone/>
              <a:defRPr sz="4900"/>
            </a:lvl8pPr>
            <a:lvl9pPr marL="20064496" indent="0">
              <a:buNone/>
              <a:defRPr sz="4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9FA758-80C8-4249-913E-0C5BD19F1A1F}" type="datetimeFigureOut">
              <a:rPr lang="en-US" smtClean="0"/>
              <a:pPr/>
              <a:t>4/18/2013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26FE0-2BD2-4026-86E1-A2451074A96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8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757683"/>
            <a:ext cx="39502080" cy="7315200"/>
          </a:xfrm>
          <a:prstGeom prst="rect">
            <a:avLst/>
          </a:prstGeom>
        </p:spPr>
        <p:txBody>
          <a:bodyPr vert="horz" lIns="501612" tIns="250806" rIns="501612" bIns="2508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10241283"/>
            <a:ext cx="39502080" cy="28966163"/>
          </a:xfrm>
          <a:prstGeom prst="rect">
            <a:avLst/>
          </a:prstGeom>
        </p:spPr>
        <p:txBody>
          <a:bodyPr vert="horz" lIns="501612" tIns="250806" rIns="501612" bIns="2508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40680643"/>
            <a:ext cx="10241280" cy="2336800"/>
          </a:xfrm>
          <a:prstGeom prst="rect">
            <a:avLst/>
          </a:prstGeom>
        </p:spPr>
        <p:txBody>
          <a:bodyPr vert="horz" lIns="501612" tIns="250806" rIns="501612" bIns="250806" rtlCol="0" anchor="ctr"/>
          <a:lstStyle>
            <a:lvl1pPr algn="l">
              <a:defRPr sz="6600">
                <a:solidFill>
                  <a:schemeClr val="tx1">
                    <a:tint val="75000"/>
                  </a:schemeClr>
                </a:solidFill>
              </a:defRPr>
            </a:lvl1pPr>
          </a:lstStyle>
          <a:p>
            <a:fld id="{AC9FA758-80C8-4249-913E-0C5BD19F1A1F}" type="datetimeFigureOut">
              <a:rPr lang="en-US" smtClean="0"/>
              <a:pPr/>
              <a:t>4/18/2013</a:t>
            </a:fld>
            <a:endParaRPr lang="en-US"/>
          </a:p>
        </p:txBody>
      </p:sp>
      <p:sp>
        <p:nvSpPr>
          <p:cNvPr id="5" name="Footer Placeholder 4"/>
          <p:cNvSpPr>
            <a:spLocks noGrp="1"/>
          </p:cNvSpPr>
          <p:nvPr>
            <p:ph type="ftr" sz="quarter" idx="3"/>
          </p:nvPr>
        </p:nvSpPr>
        <p:spPr>
          <a:xfrm>
            <a:off x="14996160" y="40680643"/>
            <a:ext cx="13898880" cy="2336800"/>
          </a:xfrm>
          <a:prstGeom prst="rect">
            <a:avLst/>
          </a:prstGeom>
        </p:spPr>
        <p:txBody>
          <a:bodyPr vert="horz" lIns="501612" tIns="250806" rIns="501612" bIns="250806" rtlCol="0" anchor="ctr"/>
          <a:lstStyle>
            <a:lvl1pPr algn="ctr">
              <a:defRPr sz="6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40680643"/>
            <a:ext cx="10241280" cy="2336800"/>
          </a:xfrm>
          <a:prstGeom prst="rect">
            <a:avLst/>
          </a:prstGeom>
        </p:spPr>
        <p:txBody>
          <a:bodyPr vert="horz" lIns="501612" tIns="250806" rIns="501612" bIns="250806" rtlCol="0" anchor="ctr"/>
          <a:lstStyle>
            <a:lvl1pPr algn="r">
              <a:defRPr sz="6600">
                <a:solidFill>
                  <a:schemeClr val="tx1">
                    <a:tint val="75000"/>
                  </a:schemeClr>
                </a:solidFill>
              </a:defRPr>
            </a:lvl1pPr>
          </a:lstStyle>
          <a:p>
            <a:fld id="{6C726FE0-2BD2-4026-86E1-A2451074A96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016124" rtl="0" eaLnBrk="1" latinLnBrk="0" hangingPunct="1">
        <a:spcBef>
          <a:spcPct val="0"/>
        </a:spcBef>
        <a:buNone/>
        <a:defRPr sz="24100" kern="1200">
          <a:solidFill>
            <a:schemeClr val="tx1"/>
          </a:solidFill>
          <a:latin typeface="+mj-lt"/>
          <a:ea typeface="+mj-ea"/>
          <a:cs typeface="+mj-cs"/>
        </a:defRPr>
      </a:lvl1pPr>
    </p:titleStyle>
    <p:bodyStyle>
      <a:lvl1pPr marL="1881047" indent="-1881047" algn="l" defTabSz="5016124" rtl="0" eaLnBrk="1" latinLnBrk="0" hangingPunct="1">
        <a:spcBef>
          <a:spcPct val="20000"/>
        </a:spcBef>
        <a:buFont typeface="Arial" pitchFamily="34" charset="0"/>
        <a:buChar char="•"/>
        <a:defRPr sz="17600" kern="1200">
          <a:solidFill>
            <a:schemeClr val="tx1"/>
          </a:solidFill>
          <a:latin typeface="+mn-lt"/>
          <a:ea typeface="+mn-ea"/>
          <a:cs typeface="+mn-cs"/>
        </a:defRPr>
      </a:lvl1pPr>
      <a:lvl2pPr marL="4075601" indent="-1567539" algn="l" defTabSz="5016124" rtl="0" eaLnBrk="1" latinLnBrk="0" hangingPunct="1">
        <a:spcBef>
          <a:spcPct val="20000"/>
        </a:spcBef>
        <a:buFont typeface="Arial" pitchFamily="34" charset="0"/>
        <a:buChar char="–"/>
        <a:defRPr sz="15400" kern="1200">
          <a:solidFill>
            <a:schemeClr val="tx1"/>
          </a:solidFill>
          <a:latin typeface="+mn-lt"/>
          <a:ea typeface="+mn-ea"/>
          <a:cs typeface="+mn-cs"/>
        </a:defRPr>
      </a:lvl2pPr>
      <a:lvl3pPr marL="6270155" indent="-1254031" algn="l" defTabSz="5016124" rtl="0" eaLnBrk="1" latinLnBrk="0" hangingPunct="1">
        <a:spcBef>
          <a:spcPct val="20000"/>
        </a:spcBef>
        <a:buFont typeface="Arial" pitchFamily="34" charset="0"/>
        <a:buChar char="•"/>
        <a:defRPr sz="13200" kern="1200">
          <a:solidFill>
            <a:schemeClr val="tx1"/>
          </a:solidFill>
          <a:latin typeface="+mn-lt"/>
          <a:ea typeface="+mn-ea"/>
          <a:cs typeface="+mn-cs"/>
        </a:defRPr>
      </a:lvl3pPr>
      <a:lvl4pPr marL="8778217"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4pPr>
      <a:lvl5pPr marL="11286279"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5pPr>
      <a:lvl6pPr marL="13794341"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2403"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10465"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8527"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9pPr>
    </p:bodyStyle>
    <p:otherStyle>
      <a:defPPr>
        <a:defRPr lang="en-US"/>
      </a:defPPr>
      <a:lvl1pPr marL="0" algn="l" defTabSz="5016124" rtl="0" eaLnBrk="1" latinLnBrk="0" hangingPunct="1">
        <a:defRPr sz="9900" kern="1200">
          <a:solidFill>
            <a:schemeClr val="tx1"/>
          </a:solidFill>
          <a:latin typeface="+mn-lt"/>
          <a:ea typeface="+mn-ea"/>
          <a:cs typeface="+mn-cs"/>
        </a:defRPr>
      </a:lvl1pPr>
      <a:lvl2pPr marL="2508062" algn="l" defTabSz="5016124" rtl="0" eaLnBrk="1" latinLnBrk="0" hangingPunct="1">
        <a:defRPr sz="9900" kern="1200">
          <a:solidFill>
            <a:schemeClr val="tx1"/>
          </a:solidFill>
          <a:latin typeface="+mn-lt"/>
          <a:ea typeface="+mn-ea"/>
          <a:cs typeface="+mn-cs"/>
        </a:defRPr>
      </a:lvl2pPr>
      <a:lvl3pPr marL="5016124" algn="l" defTabSz="5016124" rtl="0" eaLnBrk="1" latinLnBrk="0" hangingPunct="1">
        <a:defRPr sz="9900" kern="1200">
          <a:solidFill>
            <a:schemeClr val="tx1"/>
          </a:solidFill>
          <a:latin typeface="+mn-lt"/>
          <a:ea typeface="+mn-ea"/>
          <a:cs typeface="+mn-cs"/>
        </a:defRPr>
      </a:lvl3pPr>
      <a:lvl4pPr marL="7524186" algn="l" defTabSz="5016124" rtl="0" eaLnBrk="1" latinLnBrk="0" hangingPunct="1">
        <a:defRPr sz="9900" kern="1200">
          <a:solidFill>
            <a:schemeClr val="tx1"/>
          </a:solidFill>
          <a:latin typeface="+mn-lt"/>
          <a:ea typeface="+mn-ea"/>
          <a:cs typeface="+mn-cs"/>
        </a:defRPr>
      </a:lvl4pPr>
      <a:lvl5pPr marL="10032248" algn="l" defTabSz="5016124" rtl="0" eaLnBrk="1" latinLnBrk="0" hangingPunct="1">
        <a:defRPr sz="9900" kern="1200">
          <a:solidFill>
            <a:schemeClr val="tx1"/>
          </a:solidFill>
          <a:latin typeface="+mn-lt"/>
          <a:ea typeface="+mn-ea"/>
          <a:cs typeface="+mn-cs"/>
        </a:defRPr>
      </a:lvl5pPr>
      <a:lvl6pPr marL="12540310" algn="l" defTabSz="5016124" rtl="0" eaLnBrk="1" latinLnBrk="0" hangingPunct="1">
        <a:defRPr sz="9900" kern="1200">
          <a:solidFill>
            <a:schemeClr val="tx1"/>
          </a:solidFill>
          <a:latin typeface="+mn-lt"/>
          <a:ea typeface="+mn-ea"/>
          <a:cs typeface="+mn-cs"/>
        </a:defRPr>
      </a:lvl6pPr>
      <a:lvl7pPr marL="15048372" algn="l" defTabSz="5016124" rtl="0" eaLnBrk="1" latinLnBrk="0" hangingPunct="1">
        <a:defRPr sz="9900" kern="1200">
          <a:solidFill>
            <a:schemeClr val="tx1"/>
          </a:solidFill>
          <a:latin typeface="+mn-lt"/>
          <a:ea typeface="+mn-ea"/>
          <a:cs typeface="+mn-cs"/>
        </a:defRPr>
      </a:lvl7pPr>
      <a:lvl8pPr marL="17556434" algn="l" defTabSz="5016124" rtl="0" eaLnBrk="1" latinLnBrk="0" hangingPunct="1">
        <a:defRPr sz="9900" kern="1200">
          <a:solidFill>
            <a:schemeClr val="tx1"/>
          </a:solidFill>
          <a:latin typeface="+mn-lt"/>
          <a:ea typeface="+mn-ea"/>
          <a:cs typeface="+mn-cs"/>
        </a:defRPr>
      </a:lvl8pPr>
      <a:lvl9pPr marL="20064496" algn="l" defTabSz="5016124" rtl="0" eaLnBrk="1" latinLnBrk="0" hangingPunct="1">
        <a:defRPr sz="9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5.jpeg"/><Relationship Id="rId12" Type="http://schemas.openxmlformats.org/officeDocument/2006/relationships/image" Target="../media/image9.png"/><Relationship Id="rId17" Type="http://schemas.openxmlformats.org/officeDocument/2006/relationships/image" Target="../media/image14.jpeg"/><Relationship Id="rId2" Type="http://schemas.openxmlformats.org/officeDocument/2006/relationships/notesSlide" Target="../notesSlides/notesSlide1.xml"/><Relationship Id="rId16" Type="http://schemas.openxmlformats.org/officeDocument/2006/relationships/image" Target="../media/image13.jp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jpeg"/><Relationship Id="rId5" Type="http://schemas.openxmlformats.org/officeDocument/2006/relationships/image" Target="../media/image4.jpeg"/><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image" Target="../media/image3.jpeg"/><Relationship Id="rId9" Type="http://schemas.openxmlformats.org/officeDocument/2006/relationships/hyperlink" Target="http://www.google.com/url?sa=i&amp;rct=j&amp;q=inspiration+hills&amp;source=images&amp;cd=&amp;cad=rja&amp;docid=9n_9baKDQpPqAM&amp;tbnid=iQHc8BmoX0YSHM:&amp;ved=0CAUQjRw&amp;url=http://www.facebook.com/pages/Inspiration-Hills-Camp-Iowa/169683956437458&amp;ei=_xZnUdOsE4G09gTs94CIDA&amp;bvm=bv.45107431,d.eWU&amp;psig=AFQjCNFf5KzMicMYg4C0KC07J2C-s88wFA&amp;ust=1365796974715482" TargetMode="Externa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47" name="Rectangle 46"/>
          <p:cNvSpPr/>
          <p:nvPr/>
        </p:nvSpPr>
        <p:spPr>
          <a:xfrm>
            <a:off x="14249400" y="35207674"/>
            <a:ext cx="16243861" cy="83422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4249400" y="26974800"/>
            <a:ext cx="16243861" cy="792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937200" y="17196288"/>
            <a:ext cx="12564231" cy="2116434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18123" y="838200"/>
            <a:ext cx="39415677" cy="5661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2447" y="28284425"/>
            <a:ext cx="13458345" cy="15199868"/>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32447" y="13944600"/>
            <a:ext cx="13458345" cy="140208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752600" y="990600"/>
            <a:ext cx="40081200" cy="5638800"/>
          </a:xfrm>
          <a:noFill/>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10700" b="1" i="1" dirty="0"/>
              <a:t>THE EFFECT OF EASTERN </a:t>
            </a:r>
            <a:r>
              <a:rPr lang="en-US" sz="10700" b="1" i="1" dirty="0" smtClean="0"/>
              <a:t>RED CEDAR </a:t>
            </a:r>
            <a:r>
              <a:rPr lang="en-US" sz="10700" b="1" i="1" dirty="0"/>
              <a:t>ON SOIL PROPERTIES IN A NORTHWEST IOWA PRAIRIE</a:t>
            </a:r>
            <a:r>
              <a:rPr lang="en-US" sz="10700" dirty="0" smtClean="0"/>
              <a:t/>
            </a:r>
            <a:br>
              <a:rPr lang="en-US" sz="10700" dirty="0" smtClean="0"/>
            </a:br>
            <a:r>
              <a:rPr lang="en-US" sz="8800" b="1" dirty="0" smtClean="0">
                <a:ln w="0"/>
                <a:solidFill>
                  <a:schemeClr val="tx2">
                    <a:lumMod val="75000"/>
                  </a:schemeClr>
                </a:solidFill>
                <a:latin typeface="+mn-lt"/>
              </a:rPr>
              <a:t>O. Norman and T. Tracy</a:t>
            </a:r>
            <a:br>
              <a:rPr lang="en-US" sz="8800" b="1" dirty="0" smtClean="0">
                <a:ln w="0"/>
                <a:solidFill>
                  <a:schemeClr val="tx2">
                    <a:lumMod val="75000"/>
                  </a:schemeClr>
                </a:solidFill>
                <a:latin typeface="+mn-lt"/>
              </a:rPr>
            </a:br>
            <a:r>
              <a:rPr lang="en-US" sz="7300" b="1" dirty="0" smtClean="0">
                <a:ln w="0"/>
                <a:solidFill>
                  <a:schemeClr val="tx2">
                    <a:lumMod val="75000"/>
                  </a:schemeClr>
                </a:solidFill>
                <a:latin typeface="+mn-lt"/>
              </a:rPr>
              <a:t>Northwestern College, Orange City, IA</a:t>
            </a:r>
            <a:endParaRPr lang="en-US" sz="9800" b="1" dirty="0">
              <a:ln w="0"/>
              <a:solidFill>
                <a:schemeClr val="tx2">
                  <a:lumMod val="75000"/>
                </a:schemeClr>
              </a:solidFill>
            </a:endParaRPr>
          </a:p>
        </p:txBody>
      </p:sp>
      <p:sp>
        <p:nvSpPr>
          <p:cNvPr id="14" name="TextBox 13"/>
          <p:cNvSpPr txBox="1"/>
          <p:nvPr/>
        </p:nvSpPr>
        <p:spPr>
          <a:xfrm>
            <a:off x="30937200" y="17109977"/>
            <a:ext cx="12562612" cy="21250651"/>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lIns="501612" tIns="250806" rIns="501612" bIns="250806" rtlCol="0">
            <a:spAutoFit/>
          </a:bodyPr>
          <a:lstStyle/>
          <a:p>
            <a:pPr algn="ctr"/>
            <a:r>
              <a:rPr lang="en-US" sz="3200" b="1" u="sng" dirty="0" smtClean="0"/>
              <a:t>Discussion</a:t>
            </a:r>
            <a:endParaRPr lang="en-US" sz="3200" dirty="0"/>
          </a:p>
          <a:p>
            <a:r>
              <a:rPr lang="en-US" sz="3200" dirty="0"/>
              <a:t>These results support our hypothesis that red cedar trees have a negative effect on soil properties in pastureland and prairie remnants, and that these effects are not simply the generic effects that all woody species have on such ecosystems. The </a:t>
            </a:r>
            <a:r>
              <a:rPr lang="en-US" sz="3200" dirty="0" smtClean="0"/>
              <a:t>lack of soil </a:t>
            </a:r>
            <a:r>
              <a:rPr lang="en-US" sz="3200" dirty="0"/>
              <a:t>moisture beneath red cedars compared to non-cedars could be due to the red cedars’ increased use of water or the red cedar canopy’s increased ability to divert the rain around their bases (Pierce).  The other woody species in our study were considerably taller and would not have </a:t>
            </a:r>
            <a:r>
              <a:rPr lang="en-US" sz="3200" dirty="0" smtClean="0"/>
              <a:t>diverted rainwater to such an extent.  </a:t>
            </a:r>
            <a:r>
              <a:rPr lang="en-US" sz="3200" dirty="0"/>
              <a:t>While we found no difference in moisture content beneath red cedars vs. out in the open (at 5 and 15m), Pierce et al. found </a:t>
            </a:r>
            <a:r>
              <a:rPr lang="en-US" sz="3200" i="1" dirty="0"/>
              <a:t>higher</a:t>
            </a:r>
            <a:r>
              <a:rPr lang="en-US" sz="3200" dirty="0"/>
              <a:t> water content under cedar trees than in the open grasslands.  However, Pierce et al. only compared red cedars to open grasslands, so it remains unclear in their study how red cedars affect the prairie ecosystem relative to </a:t>
            </a:r>
            <a:r>
              <a:rPr lang="en-US" sz="3200" dirty="0" smtClean="0"/>
              <a:t>“benign” </a:t>
            </a:r>
            <a:r>
              <a:rPr lang="en-US" sz="3200" dirty="0"/>
              <a:t>species.   </a:t>
            </a:r>
            <a:endParaRPr lang="en-US" sz="3200" dirty="0" smtClean="0"/>
          </a:p>
          <a:p>
            <a:endParaRPr lang="en-US" sz="1800" dirty="0"/>
          </a:p>
          <a:p>
            <a:r>
              <a:rPr lang="en-US" sz="3200" dirty="0"/>
              <a:t>Non-cedar soil showed greater carbon content at all distances than cedar soils.  This could be explained by the fact that our non-cedars (oak and ash) are deciduous and provide an annual influx of organic material to the soil, while cedars are evergreen, retaining their needles for several growing seasons.  Furthermore, cedars prevent the growth of prairie plants beneath their canopy, while oaks and ash trees do not do so, and one would expect an area with a diverse assemblage of prairie plants to have a greater organic component in its soil.  The reason for the similarity in carbon content between the cedar trees and where the cedars were removed might be because the cedars had been removed only a year prior to our study, and the soil around the removed trees is still affected (and in many cases, not yet colonized by prairie species). The soil moisture might be the same as beneath cedars because a) there is no organic material around the stumps to retain the moisture that it gains, and b) there is little vegetative cover preventing the direct evaporation of water from exposed soil.  Non-cedars, on the other hand, not only allow prairie plants to grow beneath their canopy, but they also provide greater shade over a wider area to slow soil water loss via evaporation.  </a:t>
            </a:r>
            <a:endParaRPr lang="en-US" sz="3200" dirty="0" smtClean="0"/>
          </a:p>
          <a:p>
            <a:endParaRPr lang="en-US" sz="1800" dirty="0"/>
          </a:p>
          <a:p>
            <a:r>
              <a:rPr lang="en-US" sz="3200" dirty="0"/>
              <a:t>The economic impacts of the eastern red cedar invasion are readily apparent (e.g., lost pastureland, costs of control and eradication efforts, catastrophic losses from wildfires such as those in north-central Nebraska in 2012), while many of the ecological impacts remain obscure and poorly understood.  Thus, more research such as ours is needed to fully elucidate the scope of the ecological impact of eastern red cedar on pastureland and grasslands in the central U.S.  </a:t>
            </a:r>
          </a:p>
        </p:txBody>
      </p:sp>
      <p:sp>
        <p:nvSpPr>
          <p:cNvPr id="15" name="TextBox 14"/>
          <p:cNvSpPr txBox="1"/>
          <p:nvPr/>
        </p:nvSpPr>
        <p:spPr>
          <a:xfrm>
            <a:off x="332446" y="28284425"/>
            <a:ext cx="13612154" cy="17249556"/>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lIns="501612" tIns="250806" rIns="501612" bIns="250806" rtlCol="0">
            <a:spAutoFit/>
          </a:bodyPr>
          <a:lstStyle/>
          <a:p>
            <a:pPr algn="ctr"/>
            <a:r>
              <a:rPr lang="en-US" sz="3200" b="1" u="sng" dirty="0"/>
              <a:t>Materials and Methods</a:t>
            </a:r>
            <a:endParaRPr lang="en-US" sz="3200" dirty="0"/>
          </a:p>
          <a:p>
            <a:r>
              <a:rPr lang="en-US" sz="3200" i="1" dirty="0"/>
              <a:t>Soil collection</a:t>
            </a:r>
            <a:endParaRPr lang="en-US" sz="3200" dirty="0"/>
          </a:p>
          <a:p>
            <a:r>
              <a:rPr lang="en-US" sz="3200" dirty="0"/>
              <a:t>On July 28, 2011, we used a soil </a:t>
            </a:r>
            <a:r>
              <a:rPr lang="en-US" sz="3200" dirty="0" smtClean="0"/>
              <a:t>auger </a:t>
            </a:r>
            <a:r>
              <a:rPr lang="en-US" sz="3200" dirty="0"/>
              <a:t>to collect soil samples from beneath and near </a:t>
            </a:r>
            <a:r>
              <a:rPr lang="en-US" sz="3200" dirty="0" smtClean="0"/>
              <a:t>11 red </a:t>
            </a:r>
            <a:r>
              <a:rPr lang="en-US" sz="3200" dirty="0"/>
              <a:t>cedar trees, 9</a:t>
            </a:r>
            <a:r>
              <a:rPr lang="en-US" sz="3200" dirty="0" smtClean="0"/>
              <a:t> </a:t>
            </a:r>
            <a:r>
              <a:rPr lang="en-US" sz="3200" dirty="0"/>
              <a:t>non-cedar trees (green ash and bur oak), and 8</a:t>
            </a:r>
            <a:r>
              <a:rPr lang="en-US" sz="3200" dirty="0" smtClean="0"/>
              <a:t> </a:t>
            </a:r>
            <a:r>
              <a:rPr lang="en-US" sz="3200" dirty="0"/>
              <a:t>red cedar stumps where cedars had been removed in 2010 (Fig. 1</a:t>
            </a:r>
            <a:r>
              <a:rPr lang="en-US" sz="3200" dirty="0" smtClean="0"/>
              <a:t>).  </a:t>
            </a:r>
            <a:r>
              <a:rPr lang="en-US" sz="3200" dirty="0"/>
              <a:t>Samples were collected at 0m (i.e., directly beneath), 5m and 15m from trees and stumps.  The soil auger provided us with a cylindrical soil sample 5 inches deep and 2.5 inches in diameter.  Each cylinder was then cut at the 2in. and 3in mark, making a 1in. disk, which was placed in a labeled Ziploc freezer baggie.  The rest was used to fill in the hole the next day, after the hole was used for pitfall-trapping </a:t>
            </a:r>
            <a:r>
              <a:rPr lang="en-US" sz="3200" dirty="0" err="1"/>
              <a:t>macroinvertebrates</a:t>
            </a:r>
            <a:r>
              <a:rPr lang="en-US" sz="3200" dirty="0" smtClean="0"/>
              <a:t>.</a:t>
            </a:r>
          </a:p>
          <a:p>
            <a:endParaRPr lang="en-US" sz="1800" dirty="0" smtClean="0"/>
          </a:p>
          <a:p>
            <a:r>
              <a:rPr lang="en-US" sz="3200" i="1" dirty="0" smtClean="0"/>
              <a:t>Soil analyses</a:t>
            </a:r>
          </a:p>
          <a:p>
            <a:r>
              <a:rPr lang="en-US" sz="3200" dirty="0" smtClean="0"/>
              <a:t>Using </a:t>
            </a:r>
            <a:r>
              <a:rPr lang="en-US" sz="3200" dirty="0"/>
              <a:t>a mortar and pestle, we ground the soil samples to a uniform size and removed all rocks and roots.  We measured ~5 grams of soil from each sample and placed the soil samples into weighed, labeled aluminum boats. Samples were then placed in a drying oven at 85 degrees C for two days. The soil samples were allowed to cool overnight and were then reweighed, with the difference in weight representing the amount of moisture in the soil.  To burn off the organic soil components, samples were then baked in a muffle furnace at 425 degrees C for 4 hours and then allowed to cool overnight. Samples were weighed a final time to determine the amount of carbon removed.  Leftover soil was stored in baggies at -80 degrees C for analysis of nitrogen and phosphorus at a later date.  However, those tests were inconclusive because of problems with our spectrophotometer bulb, so we report only the results for moisture and carbon content in this poster. </a:t>
            </a:r>
            <a:endParaRPr lang="en-US" sz="3200" dirty="0" smtClean="0"/>
          </a:p>
          <a:p>
            <a:endParaRPr lang="en-US" sz="1800" dirty="0"/>
          </a:p>
          <a:p>
            <a:r>
              <a:rPr lang="en-US" sz="3200" dirty="0"/>
              <a:t>We ran T-test to compare moisture and carbon content at different distances from trees/stumps (e.g., 0m vs. 5m vs. 15m away from cedar stumps) and between tree/stump types at the same distance (e.g., 0m from cedar tree vs. 0m from cedar stump vs. 0m from non-cedar tree.   </a:t>
            </a:r>
          </a:p>
          <a:p>
            <a:endParaRPr lang="en-US" sz="3200" dirty="0"/>
          </a:p>
          <a:p>
            <a:endParaRPr lang="en-US" sz="3200" u="sng" dirty="0" smtClean="0">
              <a:solidFill>
                <a:schemeClr val="tx1"/>
              </a:solidFill>
            </a:endParaRPr>
          </a:p>
          <a:p>
            <a:endParaRPr lang="en-US" sz="3200" dirty="0" smtClean="0">
              <a:solidFill>
                <a:schemeClr val="tx1"/>
              </a:solidFill>
            </a:endParaRPr>
          </a:p>
        </p:txBody>
      </p:sp>
      <p:sp>
        <p:nvSpPr>
          <p:cNvPr id="18" name="TextBox 17"/>
          <p:cNvSpPr txBox="1"/>
          <p:nvPr/>
        </p:nvSpPr>
        <p:spPr>
          <a:xfrm>
            <a:off x="274320" y="13944600"/>
            <a:ext cx="13516471" cy="14571899"/>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lIns="501612" tIns="250806" rIns="501612" bIns="250806" rtlCol="0">
            <a:spAutoFit/>
          </a:bodyPr>
          <a:lstStyle/>
          <a:p>
            <a:pPr algn="ctr"/>
            <a:r>
              <a:rPr lang="en-US" sz="3200" b="1" u="sng" dirty="0"/>
              <a:t>Introduction</a:t>
            </a:r>
            <a:endParaRPr lang="en-US" sz="3200" dirty="0"/>
          </a:p>
          <a:p>
            <a:r>
              <a:rPr lang="en-US" sz="3200" dirty="0"/>
              <a:t>Eastern red cedar  </a:t>
            </a:r>
            <a:r>
              <a:rPr lang="en-US" sz="3200" i="1" dirty="0" err="1"/>
              <a:t>Juniperus</a:t>
            </a:r>
            <a:r>
              <a:rPr lang="en-US" sz="3200" i="1" dirty="0"/>
              <a:t> </a:t>
            </a:r>
            <a:r>
              <a:rPr lang="en-US" sz="3200" i="1" dirty="0" err="1"/>
              <a:t>virginiana</a:t>
            </a:r>
            <a:r>
              <a:rPr lang="en-US" sz="3200" dirty="0"/>
              <a:t> is a North American shrub/tree that been invading prairies and pastureland across the central U.S.  The species is able to spread quickly because it can grow under various climatic and soil conditions and because it produced copious seeds that are distributed across the landscape by birds (</a:t>
            </a:r>
            <a:r>
              <a:rPr lang="en-US" sz="3200" dirty="0" err="1"/>
              <a:t>Holthuijezen</a:t>
            </a:r>
            <a:r>
              <a:rPr lang="en-US" sz="3200" dirty="0"/>
              <a:t> </a:t>
            </a:r>
            <a:r>
              <a:rPr lang="en-US" sz="3200" dirty="0" smtClean="0"/>
              <a:t>et al. 1987).  </a:t>
            </a:r>
            <a:r>
              <a:rPr lang="en-US" sz="3200" dirty="0"/>
              <a:t>Red cedar is useful for windbreaks and building material; however, habitat degradation, plus the resulting economic losses from lost pastureland/rangeland and lost hunting leases, decreased stream water quality, increased risk of catastrophic wildfire, and lowered water tables appear to outweigh the benefits of the species in many areas (Drake &amp; Todd 2002</a:t>
            </a:r>
            <a:r>
              <a:rPr lang="en-US" sz="3200" dirty="0" smtClean="0"/>
              <a:t>).</a:t>
            </a:r>
          </a:p>
          <a:p>
            <a:endParaRPr lang="en-US" sz="1800" dirty="0"/>
          </a:p>
          <a:p>
            <a:r>
              <a:rPr lang="en-US" sz="3200" dirty="0"/>
              <a:t>Inspiration Hills </a:t>
            </a:r>
            <a:r>
              <a:rPr lang="en-US" sz="3200" dirty="0" smtClean="0"/>
              <a:t>(IH) Camp </a:t>
            </a:r>
            <a:r>
              <a:rPr lang="en-US" sz="3200" dirty="0"/>
              <a:t>and Retreat Center </a:t>
            </a:r>
            <a:r>
              <a:rPr lang="en-US" sz="3200" dirty="0" smtClean="0"/>
              <a:t>lies </a:t>
            </a:r>
            <a:r>
              <a:rPr lang="en-US" sz="3200" dirty="0"/>
              <a:t>in hilly terrain just west of the Big Sioux River floodplain, along the Iowa-South Dakota border.  Much of the land at the retreat center is historic prairie </a:t>
            </a:r>
            <a:r>
              <a:rPr lang="en-US" sz="3200" dirty="0" smtClean="0"/>
              <a:t>used </a:t>
            </a:r>
            <a:r>
              <a:rPr lang="en-US" sz="3200" dirty="0"/>
              <a:t>for cattle grazing and for </a:t>
            </a:r>
            <a:r>
              <a:rPr lang="en-US" sz="3200" dirty="0" smtClean="0"/>
              <a:t>hiking, horseback riding, and other recreational activities.  </a:t>
            </a:r>
            <a:r>
              <a:rPr lang="en-US" sz="3200" dirty="0"/>
              <a:t>F</a:t>
            </a:r>
            <a:r>
              <a:rPr lang="en-US" sz="3200" dirty="0" smtClean="0"/>
              <a:t>ire suppression and </a:t>
            </a:r>
            <a:r>
              <a:rPr lang="en-US" sz="3200" dirty="0"/>
              <a:t>the intentional planting of red cedar on nearby properties led gradually to the invasion of red cedar into </a:t>
            </a:r>
            <a:r>
              <a:rPr lang="en-US" sz="3200" dirty="0" smtClean="0"/>
              <a:t>IH property.  </a:t>
            </a:r>
            <a:r>
              <a:rPr lang="en-US" sz="3200" dirty="0"/>
              <a:t>Because of declining aesthetics (red cedars are generally considered unattractive) and loss of grazing income, the folks at IH removed most of the red cedars in 2010 (leaving the stumps), but </a:t>
            </a:r>
            <a:r>
              <a:rPr lang="en-US" sz="3200" b="1" dirty="0"/>
              <a:t>~14 male red cedars were left standing for research purposes.  We are using these males to examine the effects of eastern red cedars on </a:t>
            </a:r>
            <a:r>
              <a:rPr lang="en-US" sz="3200" b="1" dirty="0" err="1"/>
              <a:t>macroinvertebrates</a:t>
            </a:r>
            <a:r>
              <a:rPr lang="en-US" sz="3200" b="1" dirty="0"/>
              <a:t>, vegetation, and soil properties.  This poster reports our initial findings on soil properties, specifically moisture content and carbon content. We hypothesized that red cedar would negatively affect  prairie soil and predicted that that soil beneath and near red cedar trees would be lower in both moisture and carbon content than soil beneath and near non-cedar trees.</a:t>
            </a:r>
            <a:r>
              <a:rPr lang="en-US" sz="3200" dirty="0"/>
              <a:t>    </a:t>
            </a:r>
          </a:p>
          <a:p>
            <a:endParaRPr lang="en-US" sz="3200" u="sng" dirty="0" smtClean="0">
              <a:solidFill>
                <a:schemeClr val="tx1"/>
              </a:solidFill>
            </a:endParaRPr>
          </a:p>
        </p:txBody>
      </p:sp>
      <p:sp>
        <p:nvSpPr>
          <p:cNvPr id="19" name="TextBox 18"/>
          <p:cNvSpPr txBox="1"/>
          <p:nvPr/>
        </p:nvSpPr>
        <p:spPr>
          <a:xfrm>
            <a:off x="30937200" y="38557200"/>
            <a:ext cx="12519553" cy="3553499"/>
          </a:xfrm>
          <a:prstGeom prst="rect">
            <a:avLst/>
          </a:prstGeom>
          <a:solidFill>
            <a:schemeClr val="accent3">
              <a:lumMod val="40000"/>
              <a:lumOff val="60000"/>
            </a:schemeClr>
          </a:solid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wrap="square" lIns="501612" tIns="250806" rIns="501612" bIns="250806" rtlCol="0">
            <a:spAutoFit/>
          </a:bodyPr>
          <a:lstStyle/>
          <a:p>
            <a:pPr algn="ctr"/>
            <a:r>
              <a:rPr lang="en-US" sz="1800" b="1" u="sng" dirty="0"/>
              <a:t>References</a:t>
            </a:r>
            <a:endParaRPr lang="en-US" sz="1800" b="1" dirty="0"/>
          </a:p>
          <a:p>
            <a:pPr marL="914400" indent="-914400"/>
            <a:r>
              <a:rPr lang="en-US" sz="1800" dirty="0" err="1"/>
              <a:t>Buehring</a:t>
            </a:r>
            <a:r>
              <a:rPr lang="en-US" sz="1800" dirty="0"/>
              <a:t>, N., </a:t>
            </a:r>
            <a:r>
              <a:rPr lang="en-US" sz="1800" dirty="0" err="1"/>
              <a:t>Santelmann</a:t>
            </a:r>
            <a:r>
              <a:rPr lang="en-US" sz="1800" dirty="0"/>
              <a:t>, P., &amp; </a:t>
            </a:r>
            <a:r>
              <a:rPr lang="en-US" sz="1800" dirty="0" err="1"/>
              <a:t>Elwell</a:t>
            </a:r>
            <a:r>
              <a:rPr lang="en-US" sz="1800" dirty="0"/>
              <a:t>, H. 1971. Responses of Eastern Red Cedar to Control Procedures.  </a:t>
            </a:r>
            <a:r>
              <a:rPr lang="en-US" sz="1800" dirty="0" smtClean="0"/>
              <a:t>Journal of </a:t>
            </a:r>
            <a:r>
              <a:rPr lang="en-US" sz="1800" dirty="0"/>
              <a:t>Range </a:t>
            </a:r>
            <a:r>
              <a:rPr lang="en-US" sz="1800" dirty="0" smtClean="0"/>
              <a:t>Management </a:t>
            </a:r>
            <a:r>
              <a:rPr lang="en-US" sz="1800" dirty="0"/>
              <a:t>24:378-382.</a:t>
            </a:r>
          </a:p>
          <a:p>
            <a:pPr marL="914400" indent="-914400"/>
            <a:r>
              <a:rPr lang="en-US" sz="1800" dirty="0"/>
              <a:t>Drake, B., and Todd, P.  2002.  A strategy for control and utilization of invasive juniper species in Oklahoma: Final report of the </a:t>
            </a:r>
            <a:r>
              <a:rPr lang="en-US" sz="1800" dirty="0" err="1"/>
              <a:t>redcedar</a:t>
            </a:r>
            <a:r>
              <a:rPr lang="en-US" sz="1800" dirty="0"/>
              <a:t> taskforce.  Oklahoma Department of Agriculture, Food, and Forestry.</a:t>
            </a:r>
          </a:p>
          <a:p>
            <a:pPr marL="914400" indent="-914400"/>
            <a:r>
              <a:rPr lang="en-US" sz="1800" dirty="0"/>
              <a:t>Engle, D. M., </a:t>
            </a:r>
            <a:r>
              <a:rPr lang="en-US" sz="1800" dirty="0" err="1"/>
              <a:t>Stritzke</a:t>
            </a:r>
            <a:r>
              <a:rPr lang="en-US" sz="1800" dirty="0"/>
              <a:t>, J., &amp; Claypool, P.  1980.  Herbage Standing Crop around Eastern </a:t>
            </a:r>
            <a:r>
              <a:rPr lang="en-US" sz="1800" dirty="0" err="1"/>
              <a:t>Redcedar</a:t>
            </a:r>
            <a:r>
              <a:rPr lang="en-US" sz="1800" dirty="0"/>
              <a:t> Trees.  Journal of Range Management 40:237-239.</a:t>
            </a:r>
          </a:p>
          <a:p>
            <a:pPr marL="914400" indent="-914400"/>
            <a:r>
              <a:rPr lang="en-US" sz="1800" dirty="0" err="1"/>
              <a:t>Holthuijezen</a:t>
            </a:r>
            <a:r>
              <a:rPr lang="en-US" sz="1800" dirty="0"/>
              <a:t>, A., </a:t>
            </a:r>
            <a:r>
              <a:rPr lang="en-US" sz="1800" dirty="0" err="1"/>
              <a:t>Sharik</a:t>
            </a:r>
            <a:r>
              <a:rPr lang="en-US" sz="1800" dirty="0"/>
              <a:t>, T., &amp; Fraser, J. 1987. Dispersal of eastern red cedar (</a:t>
            </a:r>
            <a:r>
              <a:rPr lang="en-US" sz="1800" i="1" dirty="0" err="1"/>
              <a:t>Juniperus</a:t>
            </a:r>
            <a:r>
              <a:rPr lang="en-US" sz="1800" i="1" dirty="0"/>
              <a:t> </a:t>
            </a:r>
            <a:r>
              <a:rPr lang="en-US" sz="1800" i="1" dirty="0" err="1"/>
              <a:t>virginiana</a:t>
            </a:r>
            <a:r>
              <a:rPr lang="en-US" sz="1800" dirty="0"/>
              <a:t>) into pastures: an overview.  Canadian Journal of Botany 65:1092-1095.</a:t>
            </a:r>
          </a:p>
          <a:p>
            <a:pPr marL="914400" indent="-914400"/>
            <a:r>
              <a:rPr lang="en-US" sz="1800" dirty="0"/>
              <a:t>Pierce, A. &amp; Reich, P.  2010.  The effects of eastern red cedar (</a:t>
            </a:r>
            <a:r>
              <a:rPr lang="en-US" sz="1800" dirty="0" err="1"/>
              <a:t>Juniperus</a:t>
            </a:r>
            <a:r>
              <a:rPr lang="en-US" sz="1800" dirty="0"/>
              <a:t> </a:t>
            </a:r>
            <a:r>
              <a:rPr lang="en-US" sz="1800" dirty="0" err="1"/>
              <a:t>virginiana</a:t>
            </a:r>
            <a:r>
              <a:rPr lang="en-US" sz="1800" dirty="0"/>
              <a:t>) invasion and removal of a dry bluff prairie ecosystems.  Biological Invasions 12:241-252.</a:t>
            </a:r>
          </a:p>
        </p:txBody>
      </p:sp>
      <p:sp>
        <p:nvSpPr>
          <p:cNvPr id="64" name="Rectangle 63"/>
          <p:cNvSpPr/>
          <p:nvPr/>
        </p:nvSpPr>
        <p:spPr>
          <a:xfrm>
            <a:off x="7769566" y="7391400"/>
            <a:ext cx="27840483" cy="5847755"/>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14249400" y="23317200"/>
            <a:ext cx="16243861" cy="3461166"/>
          </a:xfrm>
          <a:prstGeom prst="rect">
            <a:avLst/>
          </a:prstGeom>
          <a:solidFill>
            <a:schemeClr val="accent3">
              <a:lumMod val="40000"/>
              <a:lumOff val="6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lIns="501612" tIns="250806" rIns="501612" bIns="250806" rtlCol="0">
            <a:spAutoFit/>
          </a:bodyPr>
          <a:lstStyle/>
          <a:p>
            <a:pPr algn="ctr"/>
            <a:r>
              <a:rPr lang="en-US" sz="3200" b="1" u="sng" dirty="0"/>
              <a:t>Results</a:t>
            </a:r>
            <a:endParaRPr lang="en-US" sz="3200" dirty="0"/>
          </a:p>
          <a:p>
            <a:r>
              <a:rPr lang="en-US" sz="3200" dirty="0" smtClean="0"/>
              <a:t>We found that </a:t>
            </a:r>
            <a:r>
              <a:rPr lang="en-US" sz="3200" dirty="0"/>
              <a:t>soil beneath non-cedar trees is </a:t>
            </a:r>
            <a:r>
              <a:rPr lang="en-US" sz="3200" dirty="0" smtClean="0"/>
              <a:t>significantly higher </a:t>
            </a:r>
            <a:r>
              <a:rPr lang="en-US" sz="3200" dirty="0"/>
              <a:t>in moisture and organic content than soil 5m and 15m away, while the pattern is non-existent for cedar trees and cedar </a:t>
            </a:r>
            <a:r>
              <a:rPr lang="en-US" sz="3200" dirty="0" smtClean="0"/>
              <a:t>stumps (Fig. 2A &amp; 3A).  We </a:t>
            </a:r>
            <a:r>
              <a:rPr lang="en-US" sz="3200" dirty="0"/>
              <a:t>also found </a:t>
            </a:r>
            <a:r>
              <a:rPr lang="en-US" sz="3200" dirty="0" smtClean="0"/>
              <a:t>that soil </a:t>
            </a:r>
            <a:r>
              <a:rPr lang="en-US" sz="3200" dirty="0"/>
              <a:t>beneath and near </a:t>
            </a:r>
            <a:r>
              <a:rPr lang="en-US" sz="3200" dirty="0" smtClean="0"/>
              <a:t>non-cedars is </a:t>
            </a:r>
            <a:r>
              <a:rPr lang="en-US" sz="3200" dirty="0"/>
              <a:t>higher in moisture and organic content than soil beneath and near cedar trees and </a:t>
            </a:r>
            <a:r>
              <a:rPr lang="en-US" sz="3200" dirty="0" smtClean="0"/>
              <a:t>cedar stumps (Fig. 2B &amp; 3B).  </a:t>
            </a:r>
            <a:endParaRPr lang="en-US" sz="3200" dirty="0"/>
          </a:p>
        </p:txBody>
      </p:sp>
      <p:sp>
        <p:nvSpPr>
          <p:cNvPr id="5" name="Rectangle 4"/>
          <p:cNvSpPr/>
          <p:nvPr/>
        </p:nvSpPr>
        <p:spPr>
          <a:xfrm>
            <a:off x="8229600" y="7391400"/>
            <a:ext cx="27228049" cy="5847755"/>
          </a:xfrm>
          <a:prstGeom prst="rect">
            <a:avLst/>
          </a:prstGeom>
        </p:spPr>
        <p:txBody>
          <a:bodyPr wrap="square">
            <a:spAutoFit/>
          </a:bodyPr>
          <a:lstStyle/>
          <a:p>
            <a:pPr algn="ctr"/>
            <a:r>
              <a:rPr lang="en-US" sz="3400" b="1" u="sng" dirty="0" smtClean="0"/>
              <a:t>Abstract</a:t>
            </a:r>
          </a:p>
          <a:p>
            <a:r>
              <a:rPr lang="en-US" sz="3400" dirty="0" smtClean="0"/>
              <a:t>Eastern </a:t>
            </a:r>
            <a:r>
              <a:rPr lang="en-US" sz="3400" dirty="0"/>
              <a:t>red cedar is a conifer native to the eastern U.S. that has become an insidious invader of prairie communities in the Midwest, including prairie pastures at Inspiration Hills Camp and Retreat Center in northwestern Sioux County, Iowa, where most of the red cedars were removed from the pastureland during summer 2010.  To assess the effect of red cedars on the moisture and carbon content of soil at Inspiration Hills, we collected soil samples at 0m, 5m, and 15m from red cedar trees, red cedar stumps, and non-cedar control trees during summer 2011.  We found that soil beneath non-cedar trees was higher in moisture content than soil 5m and 15m away, while the pattern was non-existent for red cedar trees and red cedar stumps. Furthermore, soil beneath non-cedars (0m) and 5m from non-cedars was higher in moisture content than soil beneath and near red cedar trees and stumps.  We also found that soil beneath non-cedars was higher in organic content than was soil 5m and 15m away, while the pattern was non-existent for red cedar trees and stumps. Likewise, soil beneath and near non-cedars (0m, 5m, and 15m) was higher in organic content than soil beneath and near red cedar trees and stumps.  Although we did not find decreased carbon and moisture content in soil beneath red cedars compared to the surrounding soil, we found that red cedars did not have the positive effect on soil moisture and carbon content that non-cedar trees exhibit.</a:t>
            </a:r>
          </a:p>
        </p:txBody>
      </p:sp>
      <p:sp>
        <p:nvSpPr>
          <p:cNvPr id="20" name="TextBox 19"/>
          <p:cNvSpPr txBox="1"/>
          <p:nvPr/>
        </p:nvSpPr>
        <p:spPr>
          <a:xfrm>
            <a:off x="14491261" y="41035337"/>
            <a:ext cx="16078200" cy="4201150"/>
          </a:xfrm>
          <a:prstGeom prst="rect">
            <a:avLst/>
          </a:prstGeom>
          <a:noFill/>
        </p:spPr>
        <p:txBody>
          <a:bodyPr wrap="square" rtlCol="0">
            <a:spAutoFit/>
          </a:bodyPr>
          <a:lstStyle/>
          <a:p>
            <a:r>
              <a:rPr lang="en-US" sz="2800" b="1" dirty="0" smtClean="0"/>
              <a:t>Fig. 3.  A) Results </a:t>
            </a:r>
            <a:r>
              <a:rPr lang="en-US" sz="2800" b="1" dirty="0"/>
              <a:t>show that soil beneath </a:t>
            </a:r>
            <a:r>
              <a:rPr lang="en-US" sz="2800" b="1" dirty="0" smtClean="0"/>
              <a:t>(0m) non-cedar </a:t>
            </a:r>
            <a:r>
              <a:rPr lang="en-US" sz="2800" b="1" dirty="0"/>
              <a:t>trees is </a:t>
            </a:r>
            <a:r>
              <a:rPr lang="en-US" sz="2800" b="1" dirty="0" smtClean="0"/>
              <a:t>significantly higher </a:t>
            </a:r>
            <a:r>
              <a:rPr lang="en-US" sz="2800" b="1" dirty="0"/>
              <a:t>in organic content than </a:t>
            </a:r>
            <a:r>
              <a:rPr lang="en-US" sz="2800" b="1" dirty="0" smtClean="0"/>
              <a:t>soil </a:t>
            </a:r>
            <a:r>
              <a:rPr lang="en-US" sz="2800" b="1" dirty="0"/>
              <a:t>5m and 15m </a:t>
            </a:r>
            <a:r>
              <a:rPr lang="en-US" sz="2800" b="1" dirty="0" smtClean="0"/>
              <a:t>away</a:t>
            </a:r>
            <a:r>
              <a:rPr lang="en-US" sz="2800" b="1" dirty="0"/>
              <a:t>. No differences in soil </a:t>
            </a:r>
            <a:r>
              <a:rPr lang="en-US" sz="2800" b="1" dirty="0" smtClean="0"/>
              <a:t>carbon were </a:t>
            </a:r>
            <a:r>
              <a:rPr lang="en-US" sz="2800" b="1" dirty="0"/>
              <a:t>found for the cedar and cedar-stump soils. B</a:t>
            </a:r>
            <a:r>
              <a:rPr lang="en-US" sz="2800" b="1" dirty="0" smtClean="0"/>
              <a:t>) Soils </a:t>
            </a:r>
            <a:r>
              <a:rPr lang="en-US" sz="2800" b="1" dirty="0"/>
              <a:t>beneath </a:t>
            </a:r>
            <a:r>
              <a:rPr lang="en-US" sz="2800" b="1" dirty="0" smtClean="0"/>
              <a:t>(0m) and </a:t>
            </a:r>
            <a:r>
              <a:rPr lang="en-US" sz="2800" b="1" dirty="0"/>
              <a:t>near </a:t>
            </a:r>
            <a:r>
              <a:rPr lang="en-US" sz="2800" b="1" dirty="0" smtClean="0"/>
              <a:t>(5m &amp; 15m) non-cedar </a:t>
            </a:r>
            <a:r>
              <a:rPr lang="en-US" sz="2800" b="1" dirty="0"/>
              <a:t>trees </a:t>
            </a:r>
            <a:r>
              <a:rPr lang="en-US" sz="2800" b="1" dirty="0" smtClean="0"/>
              <a:t>are higher </a:t>
            </a:r>
            <a:r>
              <a:rPr lang="en-US" sz="2800" b="1" dirty="0"/>
              <a:t>in organic content than </a:t>
            </a:r>
            <a:r>
              <a:rPr lang="en-US" sz="2800" b="1" dirty="0" smtClean="0"/>
              <a:t>soils </a:t>
            </a:r>
            <a:r>
              <a:rPr lang="en-US" sz="2800" b="1" dirty="0"/>
              <a:t>beneath and near cedar trees and </a:t>
            </a:r>
            <a:r>
              <a:rPr lang="en-US" sz="2800" b="1" dirty="0" smtClean="0"/>
              <a:t>stumps. </a:t>
            </a:r>
            <a:r>
              <a:rPr lang="en-US" sz="2800" b="1" dirty="0"/>
              <a:t>Bars connect significantly different means, with p-values for the associated t-tests shown.  Error bars indicated +/-SD.</a:t>
            </a:r>
          </a:p>
          <a:p>
            <a:endParaRPr lang="en-US" sz="2800" b="1" dirty="0"/>
          </a:p>
          <a:p>
            <a:endParaRPr lang="en-US" b="1" dirty="0"/>
          </a:p>
        </p:txBody>
      </p:sp>
      <p:pic>
        <p:nvPicPr>
          <p:cNvPr id="1026" name="Picture 2" descr="J:\Biology Department\tracy\research\IH 2011\100_36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78024" y="7559270"/>
            <a:ext cx="7322213" cy="55120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J:\Biology Department\tracy\research\IH 2011\100_3637.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9000" contrast="3000"/>
                    </a14:imgEffect>
                  </a14:imgLayer>
                </a14:imgProps>
              </a:ext>
              <a:ext uri="{28A0092B-C50C-407E-A947-70E740481C1C}">
                <a14:useLocalDpi xmlns:a14="http://schemas.microsoft.com/office/drawing/2010/main" val="0"/>
              </a:ext>
            </a:extLst>
          </a:blip>
          <a:srcRect t="24524" b="24679"/>
          <a:stretch/>
        </p:blipFill>
        <p:spPr bwMode="auto">
          <a:xfrm>
            <a:off x="29232257" y="3152863"/>
            <a:ext cx="10406873" cy="39794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Biology Department\tracy\research\IH 2011\100_364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27800" y="13475362"/>
            <a:ext cx="4715152" cy="354946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J:\Biology Department\tracy\research\IH 2011\100_364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19000" y="13462330"/>
            <a:ext cx="4749774" cy="357553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external.ak.fbcdn.net/safe_image.php?d=AQDL5aBDxf-RBQ-o&amp;url=http%3A%2F%2Fvthumb.ak.fbcdn.net%2Fhvthumb-ak-prn1%2Fs403x403%2F51515_10200247292854314_10200247263013568_43754_2076_b.jpg&amp;jq=100">
            <a:hlinkClick r:id="rId9"/>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5273" b="26924"/>
          <a:stretch/>
        </p:blipFill>
        <p:spPr bwMode="auto">
          <a:xfrm>
            <a:off x="5133701" y="3311472"/>
            <a:ext cx="8902462" cy="38513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82" descr="Juniperus_virginian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7647739"/>
            <a:ext cx="6205073" cy="530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rotWithShape="1">
          <a:blip r:embed="rId12">
            <a:extLst>
              <a:ext uri="{28A0092B-C50C-407E-A947-70E740481C1C}">
                <a14:useLocalDpi xmlns:a14="http://schemas.microsoft.com/office/drawing/2010/main" val="0"/>
              </a:ext>
            </a:extLst>
          </a:blip>
          <a:srcRect r="11497"/>
          <a:stretch/>
        </p:blipFill>
        <p:spPr bwMode="auto">
          <a:xfrm>
            <a:off x="14401801" y="27170062"/>
            <a:ext cx="7491579" cy="551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1"/>
          <p:cNvPicPr>
            <a:picLocks noChangeAspect="1" noChangeArrowheads="1"/>
          </p:cNvPicPr>
          <p:nvPr/>
        </p:nvPicPr>
        <p:blipFill rotWithShape="1">
          <a:blip r:embed="rId12">
            <a:extLst>
              <a:ext uri="{28A0092B-C50C-407E-A947-70E740481C1C}">
                <a14:useLocalDpi xmlns:a14="http://schemas.microsoft.com/office/drawing/2010/main" val="0"/>
              </a:ext>
            </a:extLst>
          </a:blip>
          <a:srcRect l="86703" t="41807" r="1800" b="29096"/>
          <a:stretch/>
        </p:blipFill>
        <p:spPr bwMode="auto">
          <a:xfrm>
            <a:off x="18575387" y="28166675"/>
            <a:ext cx="973186" cy="160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rotWithShape="1">
          <a:blip r:embed="rId13">
            <a:extLst>
              <a:ext uri="{28A0092B-C50C-407E-A947-70E740481C1C}">
                <a14:useLocalDpi xmlns:a14="http://schemas.microsoft.com/office/drawing/2010/main" val="0"/>
              </a:ext>
            </a:extLst>
          </a:blip>
          <a:srcRect r="13726"/>
          <a:stretch/>
        </p:blipFill>
        <p:spPr bwMode="auto">
          <a:xfrm>
            <a:off x="14449428" y="35323358"/>
            <a:ext cx="7477579" cy="578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12"/>
          <p:cNvPicPr>
            <a:picLocks noChangeAspect="1" noChangeArrowheads="1"/>
          </p:cNvPicPr>
          <p:nvPr/>
        </p:nvPicPr>
        <p:blipFill rotWithShape="1">
          <a:blip r:embed="rId13">
            <a:extLst>
              <a:ext uri="{28A0092B-C50C-407E-A947-70E740481C1C}">
                <a14:useLocalDpi xmlns:a14="http://schemas.microsoft.com/office/drawing/2010/main" val="0"/>
              </a:ext>
            </a:extLst>
          </a:blip>
          <a:srcRect l="87901" t="45021" b="32158"/>
          <a:stretch/>
        </p:blipFill>
        <p:spPr bwMode="auto">
          <a:xfrm>
            <a:off x="18385126" y="36006137"/>
            <a:ext cx="951081" cy="119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27007" y="35319302"/>
            <a:ext cx="8397098" cy="579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rotWithShape="1">
          <a:blip r:embed="rId15">
            <a:extLst>
              <a:ext uri="{28A0092B-C50C-407E-A947-70E740481C1C}">
                <a14:useLocalDpi xmlns:a14="http://schemas.microsoft.com/office/drawing/2010/main" val="0"/>
              </a:ext>
            </a:extLst>
          </a:blip>
          <a:srcRect l="17205" b="10215"/>
          <a:stretch/>
        </p:blipFill>
        <p:spPr bwMode="auto">
          <a:xfrm>
            <a:off x="22555200" y="13563599"/>
            <a:ext cx="7768631" cy="84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rotWithShape="1">
          <a:blip r:embed="rId16">
            <a:extLst>
              <a:ext uri="{28A0092B-C50C-407E-A947-70E740481C1C}">
                <a14:useLocalDpi xmlns:a14="http://schemas.microsoft.com/office/drawing/2010/main" val="0"/>
              </a:ext>
            </a:extLst>
          </a:blip>
          <a:srcRect l="17667" b="9876"/>
          <a:stretch/>
        </p:blipFill>
        <p:spPr bwMode="auto">
          <a:xfrm>
            <a:off x="14554199" y="13563600"/>
            <a:ext cx="7696201" cy="842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4249400" y="22083266"/>
            <a:ext cx="16243861" cy="1077218"/>
          </a:xfrm>
          <a:prstGeom prst="rect">
            <a:avLst/>
          </a:prstGeom>
          <a:solidFill>
            <a:schemeClr val="bg1"/>
          </a:solidFill>
          <a:ln w="25400">
            <a:solidFill>
              <a:schemeClr val="tx1"/>
            </a:solidFill>
          </a:ln>
        </p:spPr>
        <p:txBody>
          <a:bodyPr wrap="square" rtlCol="0">
            <a:spAutoFit/>
          </a:bodyPr>
          <a:lstStyle/>
          <a:p>
            <a:r>
              <a:rPr lang="en-US" sz="3200" b="1" dirty="0" smtClean="0"/>
              <a:t>Fig. 1.  Inspiration Hills before and after red cedar removal.  Dark specks in 2007 image are red cedars.  Oval indicates research area.</a:t>
            </a:r>
            <a:endParaRPr lang="en-US" sz="3200" b="1" dirty="0"/>
          </a:p>
        </p:txBody>
      </p:sp>
      <p:sp>
        <p:nvSpPr>
          <p:cNvPr id="16" name="Rectangle 15"/>
          <p:cNvSpPr/>
          <p:nvPr/>
        </p:nvSpPr>
        <p:spPr>
          <a:xfrm>
            <a:off x="20456881" y="20955000"/>
            <a:ext cx="1588897" cy="923330"/>
          </a:xfrm>
          <a:prstGeom prst="rect">
            <a:avLst/>
          </a:prstGeom>
          <a:noFill/>
        </p:spPr>
        <p:txBody>
          <a:bodyPr wrap="none" lIns="91440" tIns="45720" rIns="91440" bIns="45720">
            <a:spAutoFit/>
          </a:bodyPr>
          <a:lstStyle/>
          <a:p>
            <a:pPr algn="ctr"/>
            <a:r>
              <a:rPr lang="en-US" sz="5400" b="1" cap="none" spc="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2007</a:t>
            </a:r>
            <a:endParaRPr lang="en-US" sz="5400" b="1" cap="none" spc="0"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7" name="Rectangle 56"/>
          <p:cNvSpPr/>
          <p:nvPr/>
        </p:nvSpPr>
        <p:spPr>
          <a:xfrm>
            <a:off x="28591427" y="20955000"/>
            <a:ext cx="1588897" cy="923330"/>
          </a:xfrm>
          <a:prstGeom prst="rect">
            <a:avLst/>
          </a:prstGeom>
          <a:noFill/>
        </p:spPr>
        <p:txBody>
          <a:bodyPr wrap="none" lIns="91440" tIns="45720" rIns="91440" bIns="45720">
            <a:spAutoFit/>
          </a:bodyPr>
          <a:lstStyle/>
          <a:p>
            <a:pPr algn="ctr"/>
            <a:r>
              <a:rPr lang="en-US" sz="5400" b="1" cap="none" spc="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2011</a:t>
            </a:r>
            <a:endParaRPr lang="en-US" sz="5400" b="1" cap="none" spc="0"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 name="Oval 20"/>
          <p:cNvSpPr/>
          <p:nvPr/>
        </p:nvSpPr>
        <p:spPr>
          <a:xfrm>
            <a:off x="24933828" y="17678400"/>
            <a:ext cx="4800600" cy="1981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30937200" y="42449692"/>
            <a:ext cx="9156687" cy="1091286"/>
          </a:xfrm>
          <a:prstGeom prst="rect">
            <a:avLst/>
          </a:prstGeom>
          <a:solidFill>
            <a:schemeClr val="accent3">
              <a:lumMod val="40000"/>
              <a:lumOff val="60000"/>
            </a:schemeClr>
          </a:solid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wrap="square" lIns="501612" tIns="250806" rIns="501612" bIns="250806" rtlCol="0">
            <a:spAutoFit/>
          </a:bodyPr>
          <a:lstStyle/>
          <a:p>
            <a:r>
              <a:rPr lang="en-US" sz="1900" dirty="0" smtClean="0"/>
              <a:t>We thank the folks at Inspiration Hills for their  support and permission to do this research, and we thank Northwestern College for the funding of this project.</a:t>
            </a:r>
            <a:endParaRPr lang="en-US" sz="1900" dirty="0"/>
          </a:p>
        </p:txBody>
      </p:sp>
      <p:pic>
        <p:nvPicPr>
          <p:cNvPr id="60" name="Picture 3"/>
          <p:cNvPicPr>
            <a:picLocks noChangeAspect="1" noChangeArrowheads="1"/>
          </p:cNvPicPr>
          <p:nvPr/>
        </p:nvPicPr>
        <p:blipFill>
          <a:blip r:embed="rId17" cstate="print"/>
          <a:srcRect/>
          <a:stretch>
            <a:fillRect/>
          </a:stretch>
        </p:blipFill>
        <p:spPr bwMode="auto">
          <a:xfrm>
            <a:off x="40288331" y="42231946"/>
            <a:ext cx="3213100" cy="1377043"/>
          </a:xfrm>
          <a:prstGeom prst="rect">
            <a:avLst/>
          </a:prstGeom>
          <a:noFill/>
          <a:ln w="9525">
            <a:noFill/>
            <a:miter lim="800000"/>
            <a:headEnd/>
            <a:tailEnd/>
          </a:ln>
          <a:effectLst/>
        </p:spPr>
      </p:pic>
      <p:pic>
        <p:nvPicPr>
          <p:cNvPr id="1045"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021800" y="27203400"/>
            <a:ext cx="826285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4630401" y="32450544"/>
            <a:ext cx="15773399" cy="2677656"/>
          </a:xfrm>
          <a:prstGeom prst="rect">
            <a:avLst/>
          </a:prstGeom>
          <a:noFill/>
        </p:spPr>
        <p:txBody>
          <a:bodyPr wrap="square" rtlCol="0">
            <a:spAutoFit/>
          </a:bodyPr>
          <a:lstStyle/>
          <a:p>
            <a:r>
              <a:rPr lang="en-US" sz="2800" b="1" dirty="0" smtClean="0"/>
              <a:t>Fig. 2.  A) Results </a:t>
            </a:r>
            <a:r>
              <a:rPr lang="en-US" sz="2800" b="1" dirty="0"/>
              <a:t>show that </a:t>
            </a:r>
            <a:r>
              <a:rPr lang="en-US" sz="2800" b="1" dirty="0" smtClean="0"/>
              <a:t>soil </a:t>
            </a:r>
            <a:r>
              <a:rPr lang="en-US" sz="2800" b="1" dirty="0"/>
              <a:t>beneath </a:t>
            </a:r>
            <a:r>
              <a:rPr lang="en-US" sz="2800" b="1" dirty="0" smtClean="0"/>
              <a:t>(0m) non-cedar </a:t>
            </a:r>
            <a:r>
              <a:rPr lang="en-US" sz="2800" b="1" dirty="0"/>
              <a:t>trees is </a:t>
            </a:r>
            <a:r>
              <a:rPr lang="en-US" sz="2800" b="1" dirty="0" smtClean="0"/>
              <a:t>significantly higher </a:t>
            </a:r>
            <a:r>
              <a:rPr lang="en-US" sz="2800" b="1" dirty="0"/>
              <a:t>in moisture </a:t>
            </a:r>
            <a:r>
              <a:rPr lang="en-US" sz="2800" b="1" dirty="0" smtClean="0"/>
              <a:t>content </a:t>
            </a:r>
            <a:r>
              <a:rPr lang="en-US" sz="2800" b="1" dirty="0"/>
              <a:t>than </a:t>
            </a:r>
            <a:r>
              <a:rPr lang="en-US" sz="2800" b="1" dirty="0" smtClean="0"/>
              <a:t>soil </a:t>
            </a:r>
            <a:r>
              <a:rPr lang="en-US" sz="2800" b="1" dirty="0"/>
              <a:t>5m and 15m </a:t>
            </a:r>
            <a:r>
              <a:rPr lang="en-US" sz="2800" b="1" dirty="0" smtClean="0"/>
              <a:t>away.  No differences in soil moisture were found for the cedar and cedar-stump soils. B) Soils beneath (</a:t>
            </a:r>
            <a:r>
              <a:rPr lang="en-US" sz="2800" b="1" dirty="0"/>
              <a:t>0</a:t>
            </a:r>
            <a:r>
              <a:rPr lang="en-US" sz="2800" b="1" dirty="0" smtClean="0"/>
              <a:t>m) and near (5m) non-cedar trees are higher in moisture content than soils beneath and near cedar trees and stumps.  Bars connect significantly different means, with p-values for the associated t-tests shown.  Error bars indicated +/-SD.</a:t>
            </a:r>
            <a:endParaRPr lang="en-US" sz="2800" b="1" dirty="0"/>
          </a:p>
          <a:p>
            <a:endParaRPr lang="en-US" sz="2800" dirty="0"/>
          </a:p>
        </p:txBody>
      </p:sp>
      <p:sp>
        <p:nvSpPr>
          <p:cNvPr id="63" name="Rectangle 62"/>
          <p:cNvSpPr/>
          <p:nvPr/>
        </p:nvSpPr>
        <p:spPr>
          <a:xfrm>
            <a:off x="14401800" y="27279600"/>
            <a:ext cx="604653" cy="923330"/>
          </a:xfrm>
          <a:prstGeom prst="rect">
            <a:avLst/>
          </a:prstGeom>
          <a:noFill/>
        </p:spPr>
        <p:txBody>
          <a:bodyPr wrap="none" lIns="91440" tIns="45720" rIns="91440" bIns="45720">
            <a:spAutoFit/>
          </a:bodyPr>
          <a:lstStyle/>
          <a:p>
            <a:pPr algn="ctr"/>
            <a:r>
              <a:rPr lang="en-US" sz="5400" b="1" cap="none" spc="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a:t>
            </a:r>
            <a:endParaRPr lang="en-US" sz="5400" b="1" cap="none" spc="0"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6" name="Rectangle 65"/>
          <p:cNvSpPr/>
          <p:nvPr/>
        </p:nvSpPr>
        <p:spPr>
          <a:xfrm>
            <a:off x="22098000" y="27279600"/>
            <a:ext cx="572593" cy="923330"/>
          </a:xfrm>
          <a:prstGeom prst="rect">
            <a:avLst/>
          </a:prstGeom>
          <a:noFill/>
        </p:spPr>
        <p:txBody>
          <a:bodyPr wrap="none" lIns="91440" tIns="45720" rIns="91440" bIns="45720">
            <a:spAutoFit/>
          </a:bodyPr>
          <a:lstStyle/>
          <a:p>
            <a:pPr algn="ctr"/>
            <a:r>
              <a:rPr lang="en-US" sz="54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5400" b="1" cap="none" spc="0"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7" name="Rectangle 66"/>
          <p:cNvSpPr/>
          <p:nvPr/>
        </p:nvSpPr>
        <p:spPr>
          <a:xfrm>
            <a:off x="22098000" y="35652670"/>
            <a:ext cx="572593" cy="923330"/>
          </a:xfrm>
          <a:prstGeom prst="rect">
            <a:avLst/>
          </a:prstGeom>
          <a:noFill/>
        </p:spPr>
        <p:txBody>
          <a:bodyPr wrap="none" lIns="91440" tIns="45720" rIns="91440" bIns="45720">
            <a:spAutoFit/>
          </a:bodyPr>
          <a:lstStyle/>
          <a:p>
            <a:pPr algn="ctr"/>
            <a:r>
              <a:rPr lang="en-US" sz="54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5400" b="1" cap="none" spc="0"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8" name="Rectangle 67"/>
          <p:cNvSpPr/>
          <p:nvPr/>
        </p:nvSpPr>
        <p:spPr>
          <a:xfrm>
            <a:off x="14449428" y="35652670"/>
            <a:ext cx="604653" cy="923330"/>
          </a:xfrm>
          <a:prstGeom prst="rect">
            <a:avLst/>
          </a:prstGeom>
          <a:noFill/>
        </p:spPr>
        <p:txBody>
          <a:bodyPr wrap="none" lIns="91440" tIns="45720" rIns="91440" bIns="45720">
            <a:spAutoFit/>
          </a:bodyPr>
          <a:lstStyle/>
          <a:p>
            <a:pPr algn="ctr"/>
            <a:r>
              <a:rPr lang="en-US" sz="5400" b="1" cap="none" spc="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a:t>
            </a:r>
            <a:endParaRPr lang="en-US" sz="5400" b="1" cap="none" spc="0"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5457</TotalTime>
  <Words>1859</Words>
  <Application>Microsoft Office PowerPoint</Application>
  <PresentationFormat>Custom</PresentationFormat>
  <Paragraphs>41</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THE EFFECT OF EASTERN RED CEDAR ON SOIL PROPERTIES IN A NORTHWEST IOWA PRAIRIE O. Norman and T. Tracy Northwestern College, Orange City, 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 of pre-germination conditions  and the allelopathic properties of Juniperus virginiana on the germination of Euphorbia esula</dc:title>
  <dc:creator>Heather</dc:creator>
  <cp:lastModifiedBy>ttracy</cp:lastModifiedBy>
  <cp:revision>65</cp:revision>
  <dcterms:created xsi:type="dcterms:W3CDTF">2010-04-14T07:30:05Z</dcterms:created>
  <dcterms:modified xsi:type="dcterms:W3CDTF">2013-04-18T18:07:00Z</dcterms:modified>
</cp:coreProperties>
</file>