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51206400" cy="51206400"/>
  <p:notesSz cx="7004050" cy="9223375"/>
  <p:custDataLst>
    <p:tags r:id="rId4"/>
  </p:custDataLst>
  <p:defaultTextStyle>
    <a:defPPr>
      <a:defRPr lang="en-US"/>
    </a:defPPr>
    <a:lvl1pPr marL="0" algn="l" defTabSz="5851810" rtl="0" eaLnBrk="1" latinLnBrk="0" hangingPunct="1">
      <a:defRPr sz="11500" kern="1200">
        <a:solidFill>
          <a:schemeClr val="tx1"/>
        </a:solidFill>
        <a:latin typeface="+mn-lt"/>
        <a:ea typeface="+mn-ea"/>
        <a:cs typeface="+mn-cs"/>
      </a:defRPr>
    </a:lvl1pPr>
    <a:lvl2pPr marL="2925905" algn="l" defTabSz="5851810" rtl="0" eaLnBrk="1" latinLnBrk="0" hangingPunct="1">
      <a:defRPr sz="11500" kern="1200">
        <a:solidFill>
          <a:schemeClr val="tx1"/>
        </a:solidFill>
        <a:latin typeface="+mn-lt"/>
        <a:ea typeface="+mn-ea"/>
        <a:cs typeface="+mn-cs"/>
      </a:defRPr>
    </a:lvl2pPr>
    <a:lvl3pPr marL="5851810" algn="l" defTabSz="5851810" rtl="0" eaLnBrk="1" latinLnBrk="0" hangingPunct="1">
      <a:defRPr sz="11500" kern="1200">
        <a:solidFill>
          <a:schemeClr val="tx1"/>
        </a:solidFill>
        <a:latin typeface="+mn-lt"/>
        <a:ea typeface="+mn-ea"/>
        <a:cs typeface="+mn-cs"/>
      </a:defRPr>
    </a:lvl3pPr>
    <a:lvl4pPr marL="8777715" algn="l" defTabSz="5851810" rtl="0" eaLnBrk="1" latinLnBrk="0" hangingPunct="1">
      <a:defRPr sz="11500" kern="1200">
        <a:solidFill>
          <a:schemeClr val="tx1"/>
        </a:solidFill>
        <a:latin typeface="+mn-lt"/>
        <a:ea typeface="+mn-ea"/>
        <a:cs typeface="+mn-cs"/>
      </a:defRPr>
    </a:lvl4pPr>
    <a:lvl5pPr marL="11703621" algn="l" defTabSz="5851810" rtl="0" eaLnBrk="1" latinLnBrk="0" hangingPunct="1">
      <a:defRPr sz="11500" kern="1200">
        <a:solidFill>
          <a:schemeClr val="tx1"/>
        </a:solidFill>
        <a:latin typeface="+mn-lt"/>
        <a:ea typeface="+mn-ea"/>
        <a:cs typeface="+mn-cs"/>
      </a:defRPr>
    </a:lvl5pPr>
    <a:lvl6pPr marL="14629526" algn="l" defTabSz="5851810" rtl="0" eaLnBrk="1" latinLnBrk="0" hangingPunct="1">
      <a:defRPr sz="11500" kern="1200">
        <a:solidFill>
          <a:schemeClr val="tx1"/>
        </a:solidFill>
        <a:latin typeface="+mn-lt"/>
        <a:ea typeface="+mn-ea"/>
        <a:cs typeface="+mn-cs"/>
      </a:defRPr>
    </a:lvl6pPr>
    <a:lvl7pPr marL="17555431" algn="l" defTabSz="5851810" rtl="0" eaLnBrk="1" latinLnBrk="0" hangingPunct="1">
      <a:defRPr sz="11500" kern="1200">
        <a:solidFill>
          <a:schemeClr val="tx1"/>
        </a:solidFill>
        <a:latin typeface="+mn-lt"/>
        <a:ea typeface="+mn-ea"/>
        <a:cs typeface="+mn-cs"/>
      </a:defRPr>
    </a:lvl7pPr>
    <a:lvl8pPr marL="20481336" algn="l" defTabSz="5851810" rtl="0" eaLnBrk="1" latinLnBrk="0" hangingPunct="1">
      <a:defRPr sz="11500" kern="1200">
        <a:solidFill>
          <a:schemeClr val="tx1"/>
        </a:solidFill>
        <a:latin typeface="+mn-lt"/>
        <a:ea typeface="+mn-ea"/>
        <a:cs typeface="+mn-cs"/>
      </a:defRPr>
    </a:lvl8pPr>
    <a:lvl9pPr marL="23407241" algn="l" defTabSz="5851810" rtl="0" eaLnBrk="1" latinLnBrk="0" hangingPunct="1">
      <a:defRPr sz="1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6528" y="14838"/>
      </p:cViewPr>
      <p:guideLst>
        <p:guide orient="horz" pos="16128"/>
        <p:guide pos="161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5088" cy="461170"/>
          </a:xfrm>
          <a:prstGeom prst="rect">
            <a:avLst/>
          </a:prstGeom>
        </p:spPr>
        <p:txBody>
          <a:bodyPr vert="horz" lIns="91466" tIns="45732" rIns="91466" bIns="45732" rtlCol="0"/>
          <a:lstStyle>
            <a:lvl1pPr algn="l">
              <a:defRPr sz="1200"/>
            </a:lvl1pPr>
          </a:lstStyle>
          <a:p>
            <a:endParaRPr lang="en-US"/>
          </a:p>
        </p:txBody>
      </p:sp>
      <p:sp>
        <p:nvSpPr>
          <p:cNvPr id="3" name="Date Placeholder 2"/>
          <p:cNvSpPr>
            <a:spLocks noGrp="1"/>
          </p:cNvSpPr>
          <p:nvPr>
            <p:ph type="dt" idx="1"/>
          </p:nvPr>
        </p:nvSpPr>
        <p:spPr>
          <a:xfrm>
            <a:off x="3967342" y="2"/>
            <a:ext cx="3035088" cy="461170"/>
          </a:xfrm>
          <a:prstGeom prst="rect">
            <a:avLst/>
          </a:prstGeom>
        </p:spPr>
        <p:txBody>
          <a:bodyPr vert="horz" lIns="91466" tIns="45732" rIns="91466" bIns="45732" rtlCol="0"/>
          <a:lstStyle>
            <a:lvl1pPr algn="r">
              <a:defRPr sz="1200"/>
            </a:lvl1pPr>
          </a:lstStyle>
          <a:p>
            <a:fld id="{7E78FDFE-14ED-4273-82C1-77F123847AAB}" type="datetimeFigureOut">
              <a:rPr lang="en-US" smtClean="0"/>
              <a:pPr/>
              <a:t>4/4/2014</a:t>
            </a:fld>
            <a:endParaRPr lang="en-US"/>
          </a:p>
        </p:txBody>
      </p:sp>
      <p:sp>
        <p:nvSpPr>
          <p:cNvPr id="4" name="Slide Image Placeholder 3"/>
          <p:cNvSpPr>
            <a:spLocks noGrp="1" noRot="1" noChangeAspect="1"/>
          </p:cNvSpPr>
          <p:nvPr>
            <p:ph type="sldImg" idx="2"/>
          </p:nvPr>
        </p:nvSpPr>
        <p:spPr>
          <a:xfrm>
            <a:off x="1771650" y="692150"/>
            <a:ext cx="3460750" cy="3459163"/>
          </a:xfrm>
          <a:prstGeom prst="rect">
            <a:avLst/>
          </a:prstGeom>
          <a:noFill/>
          <a:ln w="12700">
            <a:solidFill>
              <a:prstClr val="black"/>
            </a:solidFill>
          </a:ln>
        </p:spPr>
        <p:txBody>
          <a:bodyPr vert="horz" lIns="91466" tIns="45732" rIns="91466" bIns="45732" rtlCol="0" anchor="ctr"/>
          <a:lstStyle/>
          <a:p>
            <a:endParaRPr lang="en-US"/>
          </a:p>
        </p:txBody>
      </p:sp>
      <p:sp>
        <p:nvSpPr>
          <p:cNvPr id="5" name="Notes Placeholder 4"/>
          <p:cNvSpPr>
            <a:spLocks noGrp="1"/>
          </p:cNvSpPr>
          <p:nvPr>
            <p:ph type="body" sz="quarter" idx="3"/>
          </p:nvPr>
        </p:nvSpPr>
        <p:spPr>
          <a:xfrm>
            <a:off x="700405" y="4381106"/>
            <a:ext cx="5603240" cy="4150519"/>
          </a:xfrm>
          <a:prstGeom prst="rect">
            <a:avLst/>
          </a:prstGeom>
        </p:spPr>
        <p:txBody>
          <a:bodyPr vert="horz" lIns="91466" tIns="45732" rIns="91466" bIns="457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60609"/>
            <a:ext cx="3035088" cy="461170"/>
          </a:xfrm>
          <a:prstGeom prst="rect">
            <a:avLst/>
          </a:prstGeom>
        </p:spPr>
        <p:txBody>
          <a:bodyPr vert="horz" lIns="91466" tIns="45732" rIns="91466" bIns="45732" rtlCol="0" anchor="b"/>
          <a:lstStyle>
            <a:lvl1pPr algn="l">
              <a:defRPr sz="1200"/>
            </a:lvl1pPr>
          </a:lstStyle>
          <a:p>
            <a:endParaRPr lang="en-US"/>
          </a:p>
        </p:txBody>
      </p:sp>
      <p:sp>
        <p:nvSpPr>
          <p:cNvPr id="7" name="Slide Number Placeholder 6"/>
          <p:cNvSpPr>
            <a:spLocks noGrp="1"/>
          </p:cNvSpPr>
          <p:nvPr>
            <p:ph type="sldNum" sz="quarter" idx="5"/>
          </p:nvPr>
        </p:nvSpPr>
        <p:spPr>
          <a:xfrm>
            <a:off x="3967342" y="8760609"/>
            <a:ext cx="3035088" cy="461170"/>
          </a:xfrm>
          <a:prstGeom prst="rect">
            <a:avLst/>
          </a:prstGeom>
        </p:spPr>
        <p:txBody>
          <a:bodyPr vert="horz" lIns="91466" tIns="45732" rIns="91466" bIns="45732" rtlCol="0" anchor="b"/>
          <a:lstStyle>
            <a:lvl1pPr algn="r">
              <a:defRPr sz="1200"/>
            </a:lvl1pPr>
          </a:lstStyle>
          <a:p>
            <a:fld id="{525E1223-8B4E-480B-8991-85E73FF8B936}" type="slidenum">
              <a:rPr lang="en-US" smtClean="0"/>
              <a:pPr/>
              <a:t>‹#›</a:t>
            </a:fld>
            <a:endParaRPr lang="en-US"/>
          </a:p>
        </p:txBody>
      </p:sp>
    </p:spTree>
    <p:extLst>
      <p:ext uri="{BB962C8B-B14F-4D97-AF65-F5344CB8AC3E}">
        <p14:creationId xmlns:p14="http://schemas.microsoft.com/office/powerpoint/2010/main" val="351963447"/>
      </p:ext>
    </p:extLst>
  </p:cSld>
  <p:clrMap bg1="lt1" tx1="dk1" bg2="lt2" tx2="dk2" accent1="accent1" accent2="accent2" accent3="accent3" accent4="accent4" accent5="accent5" accent6="accent6" hlink="hlink" folHlink="folHlink"/>
  <p:notesStyle>
    <a:lvl1pPr marL="0" algn="l" defTabSz="5851810" rtl="0" eaLnBrk="1" latinLnBrk="0" hangingPunct="1">
      <a:defRPr sz="7700" kern="1200">
        <a:solidFill>
          <a:schemeClr val="tx1"/>
        </a:solidFill>
        <a:latin typeface="+mn-lt"/>
        <a:ea typeface="+mn-ea"/>
        <a:cs typeface="+mn-cs"/>
      </a:defRPr>
    </a:lvl1pPr>
    <a:lvl2pPr marL="2925905" algn="l" defTabSz="5851810" rtl="0" eaLnBrk="1" latinLnBrk="0" hangingPunct="1">
      <a:defRPr sz="7700" kern="1200">
        <a:solidFill>
          <a:schemeClr val="tx1"/>
        </a:solidFill>
        <a:latin typeface="+mn-lt"/>
        <a:ea typeface="+mn-ea"/>
        <a:cs typeface="+mn-cs"/>
      </a:defRPr>
    </a:lvl2pPr>
    <a:lvl3pPr marL="5851810" algn="l" defTabSz="5851810" rtl="0" eaLnBrk="1" latinLnBrk="0" hangingPunct="1">
      <a:defRPr sz="7700" kern="1200">
        <a:solidFill>
          <a:schemeClr val="tx1"/>
        </a:solidFill>
        <a:latin typeface="+mn-lt"/>
        <a:ea typeface="+mn-ea"/>
        <a:cs typeface="+mn-cs"/>
      </a:defRPr>
    </a:lvl3pPr>
    <a:lvl4pPr marL="8777715" algn="l" defTabSz="5851810" rtl="0" eaLnBrk="1" latinLnBrk="0" hangingPunct="1">
      <a:defRPr sz="7700" kern="1200">
        <a:solidFill>
          <a:schemeClr val="tx1"/>
        </a:solidFill>
        <a:latin typeface="+mn-lt"/>
        <a:ea typeface="+mn-ea"/>
        <a:cs typeface="+mn-cs"/>
      </a:defRPr>
    </a:lvl4pPr>
    <a:lvl5pPr marL="11703621" algn="l" defTabSz="5851810" rtl="0" eaLnBrk="1" latinLnBrk="0" hangingPunct="1">
      <a:defRPr sz="7700" kern="1200">
        <a:solidFill>
          <a:schemeClr val="tx1"/>
        </a:solidFill>
        <a:latin typeface="+mn-lt"/>
        <a:ea typeface="+mn-ea"/>
        <a:cs typeface="+mn-cs"/>
      </a:defRPr>
    </a:lvl5pPr>
    <a:lvl6pPr marL="14629526" algn="l" defTabSz="5851810" rtl="0" eaLnBrk="1" latinLnBrk="0" hangingPunct="1">
      <a:defRPr sz="7700" kern="1200">
        <a:solidFill>
          <a:schemeClr val="tx1"/>
        </a:solidFill>
        <a:latin typeface="+mn-lt"/>
        <a:ea typeface="+mn-ea"/>
        <a:cs typeface="+mn-cs"/>
      </a:defRPr>
    </a:lvl6pPr>
    <a:lvl7pPr marL="17555431" algn="l" defTabSz="5851810" rtl="0" eaLnBrk="1" latinLnBrk="0" hangingPunct="1">
      <a:defRPr sz="7700" kern="1200">
        <a:solidFill>
          <a:schemeClr val="tx1"/>
        </a:solidFill>
        <a:latin typeface="+mn-lt"/>
        <a:ea typeface="+mn-ea"/>
        <a:cs typeface="+mn-cs"/>
      </a:defRPr>
    </a:lvl7pPr>
    <a:lvl8pPr marL="20481336" algn="l" defTabSz="5851810" rtl="0" eaLnBrk="1" latinLnBrk="0" hangingPunct="1">
      <a:defRPr sz="7700" kern="1200">
        <a:solidFill>
          <a:schemeClr val="tx1"/>
        </a:solidFill>
        <a:latin typeface="+mn-lt"/>
        <a:ea typeface="+mn-ea"/>
        <a:cs typeface="+mn-cs"/>
      </a:defRPr>
    </a:lvl8pPr>
    <a:lvl9pPr marL="23407241" algn="l" defTabSz="5851810" rtl="0" eaLnBrk="1" latinLnBrk="0" hangingPunct="1">
      <a:defRPr sz="7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1650" y="692150"/>
            <a:ext cx="3460750" cy="34591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E1223-8B4E-480B-8991-85E73FF8B93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2876" y="24694921"/>
            <a:ext cx="39856208" cy="10976187"/>
          </a:xfrm>
        </p:spPr>
        <p:txBody>
          <a:bodyPr anchor="b"/>
          <a:lstStyle>
            <a:lvl1pPr>
              <a:defRPr sz="25500"/>
            </a:lvl1pPr>
          </a:lstStyle>
          <a:p>
            <a:r>
              <a:rPr lang="en-US" smtClean="0"/>
              <a:t>Click to edit Master title style</a:t>
            </a:r>
            <a:endParaRPr lang="en-US"/>
          </a:p>
        </p:txBody>
      </p:sp>
      <p:sp>
        <p:nvSpPr>
          <p:cNvPr id="3" name="Subtitle 2"/>
          <p:cNvSpPr>
            <a:spLocks noGrp="1"/>
          </p:cNvSpPr>
          <p:nvPr>
            <p:ph type="subTitle" idx="1"/>
          </p:nvPr>
        </p:nvSpPr>
        <p:spPr>
          <a:xfrm>
            <a:off x="5652876" y="35671104"/>
            <a:ext cx="39856208" cy="6431936"/>
          </a:xfrm>
        </p:spPr>
        <p:txBody>
          <a:bodyPr anchor="t">
            <a:normAutofit/>
          </a:bodyPr>
          <a:lstStyle>
            <a:lvl1pPr marL="0" indent="0" algn="l">
              <a:buNone/>
              <a:defRPr sz="12800">
                <a:solidFill>
                  <a:schemeClr val="tx2"/>
                </a:solidFill>
              </a:defRPr>
            </a:lvl1pPr>
            <a:lvl2pPr marL="2925905" indent="0" algn="ctr">
              <a:buNone/>
              <a:defRPr>
                <a:solidFill>
                  <a:schemeClr val="tx1">
                    <a:tint val="75000"/>
                  </a:schemeClr>
                </a:solidFill>
              </a:defRPr>
            </a:lvl2pPr>
            <a:lvl3pPr marL="5851810" indent="0" algn="ctr">
              <a:buNone/>
              <a:defRPr>
                <a:solidFill>
                  <a:schemeClr val="tx1">
                    <a:tint val="75000"/>
                  </a:schemeClr>
                </a:solidFill>
              </a:defRPr>
            </a:lvl3pPr>
            <a:lvl4pPr marL="8777715" indent="0" algn="ctr">
              <a:buNone/>
              <a:defRPr>
                <a:solidFill>
                  <a:schemeClr val="tx1">
                    <a:tint val="75000"/>
                  </a:schemeClr>
                </a:solidFill>
              </a:defRPr>
            </a:lvl4pPr>
            <a:lvl5pPr marL="11703621" indent="0" algn="ctr">
              <a:buNone/>
              <a:defRPr>
                <a:solidFill>
                  <a:schemeClr val="tx1">
                    <a:tint val="75000"/>
                  </a:schemeClr>
                </a:solidFill>
              </a:defRPr>
            </a:lvl5pPr>
            <a:lvl6pPr marL="14629526" indent="0" algn="ctr">
              <a:buNone/>
              <a:defRPr>
                <a:solidFill>
                  <a:schemeClr val="tx1">
                    <a:tint val="75000"/>
                  </a:schemeClr>
                </a:solidFill>
              </a:defRPr>
            </a:lvl6pPr>
            <a:lvl7pPr marL="17555431" indent="0" algn="ctr">
              <a:buNone/>
              <a:defRPr>
                <a:solidFill>
                  <a:schemeClr val="tx1">
                    <a:tint val="75000"/>
                  </a:schemeClr>
                </a:solidFill>
              </a:defRPr>
            </a:lvl7pPr>
            <a:lvl8pPr marL="20481336" indent="0" algn="ctr">
              <a:buNone/>
              <a:defRPr>
                <a:solidFill>
                  <a:schemeClr val="tx1">
                    <a:tint val="75000"/>
                  </a:schemeClr>
                </a:solidFill>
              </a:defRPr>
            </a:lvl8pPr>
            <a:lvl9pPr marL="234072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9FA758-80C8-4249-913E-0C5BD19F1A1F}"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652880" y="13494966"/>
            <a:ext cx="39889248" cy="302507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FA758-80C8-4249-913E-0C5BD19F1A1F}"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3542" y="5045399"/>
            <a:ext cx="8248588" cy="387171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2878" y="5045402"/>
            <a:ext cx="30618320" cy="387171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FA758-80C8-4249-913E-0C5BD19F1A1F}"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16092478" indent="-1462953">
              <a:buClr>
                <a:schemeClr val="tx2"/>
              </a:buClr>
              <a:buSzPct val="101000"/>
              <a:buFont typeface="Courier New" pitchFamily="49" charset="0"/>
              <a:buChar char="o"/>
              <a:defRPr sz="7700"/>
            </a:lvl6pPr>
            <a:lvl7pPr marL="19018383" indent="-1462953">
              <a:buClr>
                <a:schemeClr val="tx2"/>
              </a:buClr>
              <a:buFont typeface="Courier New" pitchFamily="49" charset="0"/>
              <a:buChar char="o"/>
              <a:defRPr sz="7700" baseline="0"/>
            </a:lvl7pPr>
            <a:lvl8pPr marL="21944288" indent="-1462953">
              <a:buClr>
                <a:schemeClr val="tx2"/>
              </a:buClr>
              <a:buFont typeface="Courier New" pitchFamily="49" charset="0"/>
              <a:buChar char="o"/>
              <a:defRPr sz="7700" baseline="0"/>
            </a:lvl8pPr>
            <a:lvl9pPr marL="24870194" indent="-1462953">
              <a:buClr>
                <a:schemeClr val="tx2"/>
              </a:buClr>
              <a:buFont typeface="Courier New" pitchFamily="49" charset="0"/>
              <a:buChar char="o"/>
              <a:defRPr sz="77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FA758-80C8-4249-913E-0C5BD19F1A1F}"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52882" y="24704071"/>
            <a:ext cx="39856196" cy="10967040"/>
          </a:xfrm>
        </p:spPr>
        <p:txBody>
          <a:bodyPr anchor="b"/>
          <a:lstStyle>
            <a:lvl1pPr algn="r">
              <a:defRPr sz="20500" b="0" cap="none"/>
            </a:lvl1pPr>
          </a:lstStyle>
          <a:p>
            <a:r>
              <a:rPr lang="en-US" smtClean="0"/>
              <a:t>Click to edit Master title style</a:t>
            </a:r>
            <a:endParaRPr lang="en-US"/>
          </a:p>
        </p:txBody>
      </p:sp>
      <p:sp>
        <p:nvSpPr>
          <p:cNvPr id="3" name="Text Placeholder 2"/>
          <p:cNvSpPr>
            <a:spLocks noGrp="1"/>
          </p:cNvSpPr>
          <p:nvPr>
            <p:ph type="body" idx="1"/>
          </p:nvPr>
        </p:nvSpPr>
        <p:spPr>
          <a:xfrm>
            <a:off x="5652882" y="35671111"/>
            <a:ext cx="39856196" cy="6424320"/>
          </a:xfrm>
        </p:spPr>
        <p:txBody>
          <a:bodyPr anchor="t">
            <a:normAutofit/>
          </a:bodyPr>
          <a:lstStyle>
            <a:lvl1pPr marL="0" indent="0" algn="r">
              <a:buNone/>
              <a:defRPr sz="11500">
                <a:solidFill>
                  <a:schemeClr val="tx2"/>
                </a:solidFill>
              </a:defRPr>
            </a:lvl1pPr>
            <a:lvl2pPr marL="2925905" indent="0">
              <a:buNone/>
              <a:defRPr sz="11500">
                <a:solidFill>
                  <a:schemeClr val="tx1">
                    <a:tint val="75000"/>
                  </a:schemeClr>
                </a:solidFill>
              </a:defRPr>
            </a:lvl2pPr>
            <a:lvl3pPr marL="5851810" indent="0">
              <a:buNone/>
              <a:defRPr sz="10300">
                <a:solidFill>
                  <a:schemeClr val="tx1">
                    <a:tint val="75000"/>
                  </a:schemeClr>
                </a:solidFill>
              </a:defRPr>
            </a:lvl3pPr>
            <a:lvl4pPr marL="8777715" indent="0">
              <a:buNone/>
              <a:defRPr sz="9000">
                <a:solidFill>
                  <a:schemeClr val="tx1">
                    <a:tint val="75000"/>
                  </a:schemeClr>
                </a:solidFill>
              </a:defRPr>
            </a:lvl4pPr>
            <a:lvl5pPr marL="11703621" indent="0">
              <a:buNone/>
              <a:defRPr sz="9000">
                <a:solidFill>
                  <a:schemeClr val="tx1">
                    <a:tint val="75000"/>
                  </a:schemeClr>
                </a:solidFill>
              </a:defRPr>
            </a:lvl5pPr>
            <a:lvl6pPr marL="14629526" indent="0">
              <a:buNone/>
              <a:defRPr sz="9000">
                <a:solidFill>
                  <a:schemeClr val="tx1">
                    <a:tint val="75000"/>
                  </a:schemeClr>
                </a:solidFill>
              </a:defRPr>
            </a:lvl6pPr>
            <a:lvl7pPr marL="17555431" indent="0">
              <a:buNone/>
              <a:defRPr sz="9000">
                <a:solidFill>
                  <a:schemeClr val="tx1">
                    <a:tint val="75000"/>
                  </a:schemeClr>
                </a:solidFill>
              </a:defRPr>
            </a:lvl7pPr>
            <a:lvl8pPr marL="20481336" indent="0">
              <a:buNone/>
              <a:defRPr sz="9000">
                <a:solidFill>
                  <a:schemeClr val="tx1">
                    <a:tint val="75000"/>
                  </a:schemeClr>
                </a:solidFill>
              </a:defRPr>
            </a:lvl8pPr>
            <a:lvl9pPr marL="23407241" indent="0">
              <a:buNone/>
              <a:defRPr sz="9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9FA758-80C8-4249-913E-0C5BD19F1A1F}"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52880" y="5045410"/>
            <a:ext cx="39889248" cy="690274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52878" y="13512796"/>
            <a:ext cx="19439152" cy="30249714"/>
          </a:xfrm>
        </p:spPr>
        <p:txBody>
          <a:bodyPr>
            <a:normAutofit/>
          </a:bodyPr>
          <a:lstStyle>
            <a:lvl5pPr>
              <a:defRPr/>
            </a:lvl5pPr>
            <a:lvl6pPr marL="16092478" indent="-1462953">
              <a:buClr>
                <a:schemeClr val="tx2"/>
              </a:buClr>
              <a:buSzPct val="101000"/>
              <a:buFont typeface="Courier New" pitchFamily="49" charset="0"/>
              <a:buChar char="o"/>
              <a:defRPr sz="7700"/>
            </a:lvl6pPr>
            <a:lvl7pPr marL="19018383" indent="-1462953">
              <a:buClr>
                <a:schemeClr val="tx2"/>
              </a:buClr>
              <a:buFont typeface="Courier New" pitchFamily="49" charset="0"/>
              <a:buChar char="o"/>
              <a:defRPr sz="7700" baseline="0"/>
            </a:lvl7pPr>
            <a:lvl8pPr marL="21944288" indent="-1462953">
              <a:buClr>
                <a:schemeClr val="tx2"/>
              </a:buClr>
              <a:buFont typeface="Courier New" pitchFamily="49" charset="0"/>
              <a:buChar char="o"/>
              <a:defRPr sz="7700" baseline="0"/>
            </a:lvl8pPr>
            <a:lvl9pPr marL="24870194" indent="-1462953">
              <a:buClr>
                <a:schemeClr val="tx2"/>
              </a:buClr>
              <a:buFont typeface="Courier New" pitchFamily="49" charset="0"/>
              <a:buChar char="o"/>
              <a:defRPr sz="77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114374" y="13512794"/>
            <a:ext cx="19427756" cy="30249722"/>
          </a:xfrm>
        </p:spPr>
        <p:txBody>
          <a:bodyPr>
            <a:normAutofit/>
          </a:bodyPr>
          <a:lstStyle>
            <a:lvl5pPr>
              <a:defRPr/>
            </a:lvl5pPr>
            <a:lvl6pPr marL="16092478" indent="-1462953">
              <a:buClr>
                <a:schemeClr val="tx2"/>
              </a:buClr>
              <a:buSzPct val="101000"/>
              <a:buFont typeface="Courier New" pitchFamily="49" charset="0"/>
              <a:buChar char="o"/>
              <a:defRPr sz="7700"/>
            </a:lvl6pPr>
            <a:lvl7pPr marL="19018383" indent="-1462953">
              <a:buClr>
                <a:schemeClr val="tx2"/>
              </a:buClr>
              <a:buFont typeface="Courier New" pitchFamily="49" charset="0"/>
              <a:buChar char="o"/>
              <a:defRPr sz="7700" baseline="0"/>
            </a:lvl7pPr>
            <a:lvl8pPr marL="21944288" indent="-1462953">
              <a:buClr>
                <a:schemeClr val="tx2"/>
              </a:buClr>
              <a:buFont typeface="Courier New" pitchFamily="49" charset="0"/>
              <a:buChar char="o"/>
              <a:defRPr sz="7700" baseline="0"/>
            </a:lvl8pPr>
            <a:lvl9pPr marL="24870194" indent="-1462953">
              <a:buClr>
                <a:schemeClr val="tx2"/>
              </a:buClr>
              <a:buFont typeface="Courier New" pitchFamily="49" charset="0"/>
              <a:buChar char="o"/>
              <a:defRPr sz="77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9FA758-80C8-4249-913E-0C5BD19F1A1F}" type="datetimeFigureOut">
              <a:rPr lang="en-US" smtClean="0"/>
              <a:pPr/>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550058" y="13536522"/>
            <a:ext cx="17541972" cy="4302757"/>
          </a:xfrm>
        </p:spPr>
        <p:txBody>
          <a:bodyPr anchor="b">
            <a:noAutofit/>
          </a:bodyPr>
          <a:lstStyle>
            <a:lvl1pPr marL="0" indent="0">
              <a:buNone/>
              <a:defRPr sz="15400" b="0"/>
            </a:lvl1pPr>
            <a:lvl2pPr marL="2925905" indent="0">
              <a:buNone/>
              <a:defRPr sz="12800" b="1"/>
            </a:lvl2pPr>
            <a:lvl3pPr marL="5851810" indent="0">
              <a:buNone/>
              <a:defRPr sz="11500" b="1"/>
            </a:lvl3pPr>
            <a:lvl4pPr marL="8777715" indent="0">
              <a:buNone/>
              <a:defRPr sz="10300" b="1"/>
            </a:lvl4pPr>
            <a:lvl5pPr marL="11703621" indent="0">
              <a:buNone/>
              <a:defRPr sz="10300" b="1"/>
            </a:lvl5pPr>
            <a:lvl6pPr marL="14629526" indent="0">
              <a:buNone/>
              <a:defRPr sz="10300" b="1"/>
            </a:lvl6pPr>
            <a:lvl7pPr marL="17555431" indent="0">
              <a:buNone/>
              <a:defRPr sz="10300" b="1"/>
            </a:lvl7pPr>
            <a:lvl8pPr marL="20481336" indent="0">
              <a:buNone/>
              <a:defRPr sz="10300" b="1"/>
            </a:lvl8pPr>
            <a:lvl9pPr marL="23407241" indent="0">
              <a:buNone/>
              <a:defRPr sz="10300" b="1"/>
            </a:lvl9pPr>
          </a:lstStyle>
          <a:p>
            <a:pPr lvl="0"/>
            <a:r>
              <a:rPr lang="en-US" smtClean="0"/>
              <a:t>Click to edit Master text styles</a:t>
            </a:r>
          </a:p>
        </p:txBody>
      </p:sp>
      <p:sp>
        <p:nvSpPr>
          <p:cNvPr id="4" name="Content Placeholder 3"/>
          <p:cNvSpPr>
            <a:spLocks noGrp="1"/>
          </p:cNvSpPr>
          <p:nvPr>
            <p:ph sz="half" idx="2"/>
          </p:nvPr>
        </p:nvSpPr>
        <p:spPr>
          <a:xfrm>
            <a:off x="5652878" y="17839282"/>
            <a:ext cx="19439152" cy="25923228"/>
          </a:xfrm>
        </p:spPr>
        <p:txBody>
          <a:bodyPr>
            <a:normAutofit/>
          </a:bodyPr>
          <a:lstStyle>
            <a:lvl5pPr>
              <a:defRPr/>
            </a:lvl5pPr>
            <a:lvl6pPr marL="16092478" indent="-1462953">
              <a:buClr>
                <a:schemeClr val="tx2"/>
              </a:buClr>
              <a:buSzPct val="101000"/>
              <a:buFont typeface="Courier New" pitchFamily="49" charset="0"/>
              <a:buChar char="o"/>
              <a:defRPr sz="7700"/>
            </a:lvl6pPr>
            <a:lvl7pPr marL="19018383" indent="-1462953">
              <a:buClr>
                <a:schemeClr val="tx2"/>
              </a:buClr>
              <a:buFont typeface="Courier New" pitchFamily="49" charset="0"/>
              <a:buChar char="o"/>
              <a:defRPr sz="7700" baseline="0"/>
            </a:lvl7pPr>
            <a:lvl8pPr marL="21944288" indent="-1462953">
              <a:buClr>
                <a:schemeClr val="tx2"/>
              </a:buClr>
              <a:buFont typeface="Courier New" pitchFamily="49" charset="0"/>
              <a:buChar char="o"/>
              <a:defRPr sz="7700" baseline="0"/>
            </a:lvl8pPr>
            <a:lvl9pPr marL="24870194" indent="-1462953">
              <a:buClr>
                <a:schemeClr val="tx2"/>
              </a:buClr>
              <a:buFont typeface="Courier New" pitchFamily="49" charset="0"/>
              <a:buChar char="o"/>
              <a:defRPr sz="77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7910837" y="13536522"/>
            <a:ext cx="17642666" cy="4302757"/>
          </a:xfrm>
        </p:spPr>
        <p:txBody>
          <a:bodyPr anchor="b">
            <a:noAutofit/>
          </a:bodyPr>
          <a:lstStyle>
            <a:lvl1pPr marL="0" indent="0">
              <a:buNone/>
              <a:defRPr sz="15400" b="0"/>
            </a:lvl1pPr>
            <a:lvl2pPr marL="2925905" indent="0">
              <a:buNone/>
              <a:defRPr sz="12800" b="1"/>
            </a:lvl2pPr>
            <a:lvl3pPr marL="5851810" indent="0">
              <a:buNone/>
              <a:defRPr sz="11500" b="1"/>
            </a:lvl3pPr>
            <a:lvl4pPr marL="8777715" indent="0">
              <a:buNone/>
              <a:defRPr sz="10300" b="1"/>
            </a:lvl4pPr>
            <a:lvl5pPr marL="11703621" indent="0">
              <a:buNone/>
              <a:defRPr sz="10300" b="1"/>
            </a:lvl5pPr>
            <a:lvl6pPr marL="14629526" indent="0">
              <a:buNone/>
              <a:defRPr sz="10300" b="1"/>
            </a:lvl6pPr>
            <a:lvl7pPr marL="17555431" indent="0">
              <a:buNone/>
              <a:defRPr sz="10300" b="1"/>
            </a:lvl7pPr>
            <a:lvl8pPr marL="20481336" indent="0">
              <a:buNone/>
              <a:defRPr sz="10300" b="1"/>
            </a:lvl8pPr>
            <a:lvl9pPr marL="23407241" indent="0">
              <a:buNone/>
              <a:defRPr sz="10300" b="1"/>
            </a:lvl9pPr>
          </a:lstStyle>
          <a:p>
            <a:pPr lvl="0"/>
            <a:r>
              <a:rPr lang="en-US" smtClean="0"/>
              <a:t>Click to edit Master text styles</a:t>
            </a:r>
          </a:p>
        </p:txBody>
      </p:sp>
      <p:sp>
        <p:nvSpPr>
          <p:cNvPr id="6" name="Content Placeholder 5"/>
          <p:cNvSpPr>
            <a:spLocks noGrp="1"/>
          </p:cNvSpPr>
          <p:nvPr>
            <p:ph sz="quarter" idx="4"/>
          </p:nvPr>
        </p:nvSpPr>
        <p:spPr>
          <a:xfrm>
            <a:off x="26114370" y="17839282"/>
            <a:ext cx="19439140" cy="25923228"/>
          </a:xfrm>
        </p:spPr>
        <p:txBody>
          <a:bodyPr>
            <a:normAutofit/>
          </a:bodyPr>
          <a:lstStyle>
            <a:lvl5pPr>
              <a:defRPr/>
            </a:lvl5pPr>
            <a:lvl6pPr marL="16092478" indent="-1462953">
              <a:buClr>
                <a:schemeClr val="tx2"/>
              </a:buClr>
              <a:buSzPct val="101000"/>
              <a:buFont typeface="Courier New" pitchFamily="49" charset="0"/>
              <a:buChar char="o"/>
              <a:defRPr sz="7700"/>
            </a:lvl6pPr>
            <a:lvl7pPr marL="19018383" indent="-1462953">
              <a:buClr>
                <a:schemeClr val="tx2"/>
              </a:buClr>
              <a:buFont typeface="Courier New" pitchFamily="49" charset="0"/>
              <a:buChar char="o"/>
              <a:defRPr sz="7700" baseline="0"/>
            </a:lvl7pPr>
            <a:lvl8pPr marL="21944288" indent="-1462953">
              <a:buClr>
                <a:schemeClr val="tx2"/>
              </a:buClr>
              <a:buFont typeface="Courier New" pitchFamily="49" charset="0"/>
              <a:buChar char="o"/>
              <a:defRPr sz="7700" baseline="0"/>
            </a:lvl8pPr>
            <a:lvl9pPr marL="24870194" indent="-1462953">
              <a:buClr>
                <a:schemeClr val="tx2"/>
              </a:buClr>
              <a:buFont typeface="Courier New" pitchFamily="49" charset="0"/>
              <a:buChar char="o"/>
              <a:defRPr sz="77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9FA758-80C8-4249-913E-0C5BD19F1A1F}" type="datetimeFigureOut">
              <a:rPr lang="en-US" smtClean="0"/>
              <a:pPr/>
              <a:t>4/4/2014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9FA758-80C8-4249-913E-0C5BD19F1A1F}" type="datetimeFigureOut">
              <a:rPr lang="en-US" smtClean="0"/>
              <a:pPr/>
              <a:t>4/4/2014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FA758-80C8-4249-913E-0C5BD19F1A1F}" type="datetimeFigureOut">
              <a:rPr lang="en-US" smtClean="0"/>
              <a:pPr/>
              <a:t>4/4/2014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52876" y="3330787"/>
            <a:ext cx="14899640" cy="8854428"/>
          </a:xfrm>
        </p:spPr>
        <p:txBody>
          <a:bodyPr anchor="b"/>
          <a:lstStyle>
            <a:lvl1pPr algn="l">
              <a:defRPr sz="15400" b="0"/>
            </a:lvl1pPr>
          </a:lstStyle>
          <a:p>
            <a:r>
              <a:rPr lang="en-US" smtClean="0"/>
              <a:t>Click to edit Master title style</a:t>
            </a:r>
            <a:endParaRPr lang="en-US"/>
          </a:p>
        </p:txBody>
      </p:sp>
      <p:sp>
        <p:nvSpPr>
          <p:cNvPr id="3" name="Content Placeholder 2"/>
          <p:cNvSpPr>
            <a:spLocks noGrp="1"/>
          </p:cNvSpPr>
          <p:nvPr>
            <p:ph idx="1"/>
          </p:nvPr>
        </p:nvSpPr>
        <p:spPr>
          <a:xfrm>
            <a:off x="21574866" y="3330787"/>
            <a:ext cx="23967266" cy="40431724"/>
          </a:xfrm>
        </p:spPr>
        <p:txBody>
          <a:bodyPr>
            <a:normAutofit/>
          </a:bodyPr>
          <a:lstStyle>
            <a:lvl5pPr>
              <a:defRPr/>
            </a:lvl5pPr>
            <a:lvl6pPr marL="16092478" indent="-1462953">
              <a:buClr>
                <a:schemeClr val="tx2"/>
              </a:buClr>
              <a:buSzPct val="101000"/>
              <a:buFont typeface="Courier New" pitchFamily="49" charset="0"/>
              <a:buChar char="o"/>
              <a:defRPr sz="7700"/>
            </a:lvl6pPr>
            <a:lvl7pPr marL="19018383" indent="-1462953">
              <a:buClr>
                <a:schemeClr val="tx2"/>
              </a:buClr>
              <a:buFont typeface="Courier New" pitchFamily="49" charset="0"/>
              <a:buChar char="o"/>
              <a:defRPr sz="7700" baseline="0"/>
            </a:lvl7pPr>
            <a:lvl8pPr marL="21944288" indent="-1462953">
              <a:buClr>
                <a:schemeClr val="tx2"/>
              </a:buClr>
              <a:buFont typeface="Courier New" pitchFamily="49" charset="0"/>
              <a:buChar char="o"/>
              <a:defRPr sz="7700" baseline="0"/>
            </a:lvl8pPr>
            <a:lvl9pPr marL="24870194" indent="-1462953">
              <a:buClr>
                <a:schemeClr val="tx2"/>
              </a:buClr>
              <a:buFont typeface="Courier New" pitchFamily="49" charset="0"/>
              <a:buChar char="o"/>
              <a:defRPr sz="77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52876" y="12185223"/>
            <a:ext cx="14899640" cy="31577273"/>
          </a:xfrm>
        </p:spPr>
        <p:txBody>
          <a:bodyPr anchor="t">
            <a:normAutofit/>
          </a:bodyPr>
          <a:lstStyle>
            <a:lvl1pPr marL="0" indent="0">
              <a:buNone/>
              <a:defRPr sz="7700"/>
            </a:lvl1pPr>
            <a:lvl2pPr marL="2925905" indent="0">
              <a:buNone/>
              <a:defRPr sz="7700"/>
            </a:lvl2pPr>
            <a:lvl3pPr marL="5851810" indent="0">
              <a:buNone/>
              <a:defRPr sz="6400"/>
            </a:lvl3pPr>
            <a:lvl4pPr marL="8777715" indent="0">
              <a:buNone/>
              <a:defRPr sz="5700"/>
            </a:lvl4pPr>
            <a:lvl5pPr marL="11703621" indent="0">
              <a:buNone/>
              <a:defRPr sz="5700"/>
            </a:lvl5pPr>
            <a:lvl6pPr marL="14629526" indent="0">
              <a:buNone/>
              <a:defRPr sz="5700"/>
            </a:lvl6pPr>
            <a:lvl7pPr marL="17555431" indent="0">
              <a:buNone/>
              <a:defRPr sz="5700"/>
            </a:lvl7pPr>
            <a:lvl8pPr marL="20481336" indent="0">
              <a:buNone/>
              <a:defRPr sz="5700"/>
            </a:lvl8pPr>
            <a:lvl9pPr marL="23407241" indent="0">
              <a:buNone/>
              <a:defRPr sz="5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FA758-80C8-4249-913E-0C5BD19F1A1F}" type="datetimeFigureOut">
              <a:rPr lang="en-US" smtClean="0"/>
              <a:pPr/>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52878" y="10356700"/>
            <a:ext cx="19495768" cy="8312297"/>
          </a:xfrm>
        </p:spPr>
        <p:txBody>
          <a:bodyPr anchor="b">
            <a:normAutofit/>
          </a:bodyPr>
          <a:lstStyle>
            <a:lvl1pPr algn="l">
              <a:defRPr sz="15400" b="0"/>
            </a:lvl1pPr>
          </a:lstStyle>
          <a:p>
            <a:r>
              <a:rPr lang="en-US" smtClean="0"/>
              <a:t>Click to edit Master title style</a:t>
            </a:r>
            <a:endParaRPr lang="en-US"/>
          </a:p>
        </p:txBody>
      </p:sp>
      <p:sp>
        <p:nvSpPr>
          <p:cNvPr id="4" name="Text Placeholder 3"/>
          <p:cNvSpPr>
            <a:spLocks noGrp="1"/>
          </p:cNvSpPr>
          <p:nvPr>
            <p:ph type="body" sz="half" idx="2"/>
          </p:nvPr>
        </p:nvSpPr>
        <p:spPr>
          <a:xfrm>
            <a:off x="5652878" y="18668997"/>
            <a:ext cx="19495768" cy="18892160"/>
          </a:xfrm>
        </p:spPr>
        <p:txBody>
          <a:bodyPr anchor="t">
            <a:normAutofit/>
          </a:bodyPr>
          <a:lstStyle>
            <a:lvl1pPr marL="0" indent="0">
              <a:buNone/>
              <a:defRPr sz="7700"/>
            </a:lvl1pPr>
            <a:lvl2pPr marL="2925905" indent="0">
              <a:buNone/>
              <a:defRPr sz="7700"/>
            </a:lvl2pPr>
            <a:lvl3pPr marL="5851810" indent="0">
              <a:buNone/>
              <a:defRPr sz="6400"/>
            </a:lvl3pPr>
            <a:lvl4pPr marL="8777715" indent="0">
              <a:buNone/>
              <a:defRPr sz="5700"/>
            </a:lvl4pPr>
            <a:lvl5pPr marL="11703621" indent="0">
              <a:buNone/>
              <a:defRPr sz="5700"/>
            </a:lvl5pPr>
            <a:lvl6pPr marL="14629526" indent="0">
              <a:buNone/>
              <a:defRPr sz="5700"/>
            </a:lvl6pPr>
            <a:lvl7pPr marL="17555431" indent="0">
              <a:buNone/>
              <a:defRPr sz="5700"/>
            </a:lvl7pPr>
            <a:lvl8pPr marL="20481336" indent="0">
              <a:buNone/>
              <a:defRPr sz="5700"/>
            </a:lvl8pPr>
            <a:lvl9pPr marL="23407241" indent="0">
              <a:buNone/>
              <a:defRPr sz="5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FA758-80C8-4249-913E-0C5BD19F1A1F}" type="datetimeFigureOut">
              <a:rPr lang="en-US" smtClean="0"/>
              <a:pPr/>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26FE0-2BD2-4026-86E1-A2451074A964}" type="slidenum">
              <a:rPr lang="en-US" smtClean="0"/>
              <a:pPr/>
              <a:t>‹#›</a:t>
            </a:fld>
            <a:endParaRPr lang="en-US"/>
          </a:p>
        </p:txBody>
      </p:sp>
      <p:sp>
        <p:nvSpPr>
          <p:cNvPr id="32" name="Oval 31"/>
          <p:cNvSpPr/>
          <p:nvPr/>
        </p:nvSpPr>
        <p:spPr>
          <a:xfrm>
            <a:off x="30683786" y="10728567"/>
            <a:ext cx="6085256" cy="8113676"/>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585181" tIns="292590" rIns="585181" bIns="292590" rtlCol="0" anchor="ctr"/>
          <a:lstStyle/>
          <a:p>
            <a:pPr algn="ctr"/>
            <a:endParaRPr lang="en-US"/>
          </a:p>
        </p:txBody>
      </p:sp>
      <p:sp>
        <p:nvSpPr>
          <p:cNvPr id="33" name="Oval 32"/>
          <p:cNvSpPr/>
          <p:nvPr/>
        </p:nvSpPr>
        <p:spPr>
          <a:xfrm>
            <a:off x="31643032" y="10541377"/>
            <a:ext cx="4650044" cy="620005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585181" tIns="292590" rIns="585181" bIns="292590" rtlCol="0" anchor="ctr"/>
          <a:lstStyle/>
          <a:p>
            <a:pPr algn="ctr"/>
            <a:endParaRPr lang="en-US"/>
          </a:p>
        </p:txBody>
      </p:sp>
      <p:sp>
        <p:nvSpPr>
          <p:cNvPr id="29" name="Oval 28"/>
          <p:cNvSpPr/>
          <p:nvPr/>
        </p:nvSpPr>
        <p:spPr>
          <a:xfrm>
            <a:off x="29434631" y="14145256"/>
            <a:ext cx="3373238" cy="4497652"/>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585181" tIns="292590" rIns="585181" bIns="292590" rtlCol="0" anchor="ctr"/>
          <a:lstStyle/>
          <a:p>
            <a:pPr algn="ctr"/>
            <a:endParaRPr lang="en-US"/>
          </a:p>
        </p:txBody>
      </p:sp>
      <p:sp>
        <p:nvSpPr>
          <p:cNvPr id="31" name="Oval 30"/>
          <p:cNvSpPr/>
          <p:nvPr/>
        </p:nvSpPr>
        <p:spPr>
          <a:xfrm>
            <a:off x="30375212" y="13524471"/>
            <a:ext cx="2741692" cy="3655590"/>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585181" tIns="292590" rIns="585181" bIns="292590" rtlCol="0" anchor="ctr"/>
          <a:lstStyle/>
          <a:p>
            <a:pPr algn="ctr"/>
            <a:endParaRPr lang="en-US"/>
          </a:p>
        </p:txBody>
      </p:sp>
      <p:sp>
        <p:nvSpPr>
          <p:cNvPr id="28" name="Oval 27"/>
          <p:cNvSpPr/>
          <p:nvPr/>
        </p:nvSpPr>
        <p:spPr>
          <a:xfrm>
            <a:off x="26425071" y="15556252"/>
            <a:ext cx="1436966" cy="191595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585181" tIns="292590" rIns="585181" bIns="292590" rtlCol="0" anchor="ctr"/>
          <a:lstStyle/>
          <a:p>
            <a:pPr algn="ctr"/>
            <a:endParaRPr lang="en-US"/>
          </a:p>
        </p:txBody>
      </p:sp>
      <p:sp>
        <p:nvSpPr>
          <p:cNvPr id="30" name="Oval 29"/>
          <p:cNvSpPr/>
          <p:nvPr/>
        </p:nvSpPr>
        <p:spPr>
          <a:xfrm>
            <a:off x="34339713" y="7414963"/>
            <a:ext cx="1436966" cy="191595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585181" tIns="292590" rIns="585181" bIns="292590" rtlCol="0" anchor="ctr"/>
          <a:lstStyle/>
          <a:p>
            <a:pPr algn="ctr"/>
            <a:endParaRPr lang="en-US"/>
          </a:p>
        </p:txBody>
      </p:sp>
      <p:sp>
        <p:nvSpPr>
          <p:cNvPr id="34" name="Oval 33"/>
          <p:cNvSpPr/>
          <p:nvPr/>
        </p:nvSpPr>
        <p:spPr>
          <a:xfrm>
            <a:off x="28333741" y="14145260"/>
            <a:ext cx="1105658" cy="1474212"/>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585181" tIns="292590" rIns="585181" bIns="292590" rtlCol="0" anchor="ctr"/>
          <a:lstStyle/>
          <a:p>
            <a:pPr algn="ctr"/>
            <a:endParaRPr lang="en-US"/>
          </a:p>
        </p:txBody>
      </p:sp>
      <p:sp>
        <p:nvSpPr>
          <p:cNvPr id="35" name="Oval 34"/>
          <p:cNvSpPr/>
          <p:nvPr/>
        </p:nvSpPr>
        <p:spPr>
          <a:xfrm>
            <a:off x="34433289" y="7919098"/>
            <a:ext cx="1105658" cy="1474212"/>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585181" tIns="292590" rIns="585181" bIns="292590" rtlCol="0" anchor="ctr"/>
          <a:lstStyle/>
          <a:p>
            <a:pPr algn="ctr"/>
            <a:endParaRPr lang="en-US"/>
          </a:p>
        </p:txBody>
      </p:sp>
      <p:sp>
        <p:nvSpPr>
          <p:cNvPr id="18" name="Picture Placeholder 17"/>
          <p:cNvSpPr>
            <a:spLocks noGrp="1"/>
          </p:cNvSpPr>
          <p:nvPr>
            <p:ph type="pic" sz="quarter" idx="14"/>
          </p:nvPr>
        </p:nvSpPr>
        <p:spPr>
          <a:xfrm>
            <a:off x="27310080" y="11948160"/>
            <a:ext cx="19202400" cy="256032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2878" y="5045410"/>
            <a:ext cx="39900632" cy="6902747"/>
          </a:xfrm>
          <a:prstGeom prst="rect">
            <a:avLst/>
          </a:prstGeom>
        </p:spPr>
        <p:txBody>
          <a:bodyPr vert="horz" lIns="585181" tIns="292590" rIns="585181" bIns="29259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652880" y="13494966"/>
            <a:ext cx="39900628" cy="30250730"/>
          </a:xfrm>
          <a:prstGeom prst="rect">
            <a:avLst/>
          </a:prstGeom>
        </p:spPr>
        <p:txBody>
          <a:bodyPr vert="horz" lIns="585181" tIns="292590" rIns="585181" bIns="29259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049126" y="44440185"/>
            <a:ext cx="11948160" cy="2726267"/>
          </a:xfrm>
          <a:prstGeom prst="rect">
            <a:avLst/>
          </a:prstGeom>
        </p:spPr>
        <p:txBody>
          <a:bodyPr vert="horz" lIns="585181" tIns="292590" rIns="585181" bIns="292590" rtlCol="0" anchor="b"/>
          <a:lstStyle>
            <a:lvl1pPr algn="r">
              <a:defRPr sz="5700">
                <a:solidFill>
                  <a:schemeClr val="tx2"/>
                </a:solidFill>
              </a:defRPr>
            </a:lvl1pPr>
          </a:lstStyle>
          <a:p>
            <a:fld id="{AC9FA758-80C8-4249-913E-0C5BD19F1A1F}" type="datetimeFigureOut">
              <a:rPr lang="en-US" smtClean="0"/>
              <a:pPr/>
              <a:t>4/4/2014</a:t>
            </a:fld>
            <a:endParaRPr lang="en-US"/>
          </a:p>
        </p:txBody>
      </p:sp>
      <p:sp>
        <p:nvSpPr>
          <p:cNvPr id="5" name="Footer Placeholder 4"/>
          <p:cNvSpPr>
            <a:spLocks noGrp="1"/>
          </p:cNvSpPr>
          <p:nvPr>
            <p:ph type="ftr" sz="quarter" idx="3"/>
          </p:nvPr>
        </p:nvSpPr>
        <p:spPr>
          <a:xfrm>
            <a:off x="6613296" y="44440185"/>
            <a:ext cx="29435834" cy="2726267"/>
          </a:xfrm>
          <a:prstGeom prst="rect">
            <a:avLst/>
          </a:prstGeom>
        </p:spPr>
        <p:txBody>
          <a:bodyPr vert="horz" lIns="585181" tIns="292590" rIns="585181" bIns="292590" rtlCol="0" anchor="b"/>
          <a:lstStyle>
            <a:lvl1pPr algn="l">
              <a:defRPr sz="5700">
                <a:solidFill>
                  <a:schemeClr val="tx2"/>
                </a:solidFill>
              </a:defRPr>
            </a:lvl1pPr>
          </a:lstStyle>
          <a:p>
            <a:endParaRPr lang="en-US"/>
          </a:p>
        </p:txBody>
      </p:sp>
      <p:sp>
        <p:nvSpPr>
          <p:cNvPr id="6" name="Slide Number Placeholder 5"/>
          <p:cNvSpPr>
            <a:spLocks noGrp="1"/>
          </p:cNvSpPr>
          <p:nvPr>
            <p:ph type="sldNum" sz="quarter" idx="4"/>
          </p:nvPr>
        </p:nvSpPr>
        <p:spPr>
          <a:xfrm>
            <a:off x="3206888" y="44440185"/>
            <a:ext cx="3406408" cy="2726267"/>
          </a:xfrm>
          <a:prstGeom prst="rect">
            <a:avLst/>
          </a:prstGeom>
        </p:spPr>
        <p:txBody>
          <a:bodyPr vert="horz" lIns="585181" tIns="292590" rIns="585181" bIns="292590" rtlCol="0" anchor="b"/>
          <a:lstStyle>
            <a:lvl1pPr algn="l">
              <a:defRPr sz="11500">
                <a:solidFill>
                  <a:schemeClr val="tx2"/>
                </a:solidFill>
              </a:defRPr>
            </a:lvl1pPr>
          </a:lstStyle>
          <a:p>
            <a:fld id="{6C726FE0-2BD2-4026-86E1-A2451074A964}" type="slidenum">
              <a:rPr lang="en-US" smtClean="0"/>
              <a:pPr/>
              <a:t>‹#›</a:t>
            </a:fld>
            <a:endParaRPr lang="en-US"/>
          </a:p>
        </p:txBody>
      </p:sp>
      <p:grpSp>
        <p:nvGrpSpPr>
          <p:cNvPr id="61" name="Group 60"/>
          <p:cNvGrpSpPr/>
          <p:nvPr/>
        </p:nvGrpSpPr>
        <p:grpSpPr>
          <a:xfrm>
            <a:off x="-188130" y="4"/>
            <a:ext cx="51394532" cy="51206393"/>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925905" rtl="0" eaLnBrk="1" latinLnBrk="0" hangingPunct="1">
        <a:spcBef>
          <a:spcPct val="0"/>
        </a:spcBef>
        <a:buNone/>
        <a:defRPr sz="205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94429" indent="-2194429" algn="l" defTabSz="2925905" rtl="0" eaLnBrk="1" latinLnBrk="0" hangingPunct="1">
        <a:spcBef>
          <a:spcPct val="20000"/>
        </a:spcBef>
        <a:spcAft>
          <a:spcPts val="3839"/>
        </a:spcAft>
        <a:buClr>
          <a:schemeClr val="tx2"/>
        </a:buClr>
        <a:buFont typeface="Wingdings 2" charset="2"/>
        <a:buChar char=""/>
        <a:defRPr sz="11500" kern="1200">
          <a:solidFill>
            <a:schemeClr val="tx1"/>
          </a:solidFill>
          <a:latin typeface="+mn-lt"/>
          <a:ea typeface="+mn-ea"/>
          <a:cs typeface="+mn-cs"/>
        </a:defRPr>
      </a:lvl1pPr>
      <a:lvl2pPr marL="4754596" indent="-1828691" algn="l" defTabSz="2925905" rtl="0" eaLnBrk="1" latinLnBrk="0" hangingPunct="1">
        <a:spcBef>
          <a:spcPct val="20000"/>
        </a:spcBef>
        <a:spcAft>
          <a:spcPts val="3839"/>
        </a:spcAft>
        <a:buClr>
          <a:schemeClr val="tx2"/>
        </a:buClr>
        <a:buFont typeface="Wingdings 2" charset="2"/>
        <a:buChar char=""/>
        <a:defRPr sz="10300" kern="1200">
          <a:solidFill>
            <a:schemeClr val="tx1"/>
          </a:solidFill>
          <a:latin typeface="+mn-lt"/>
          <a:ea typeface="+mn-ea"/>
          <a:cs typeface="+mn-cs"/>
        </a:defRPr>
      </a:lvl2pPr>
      <a:lvl3pPr marL="7314763" indent="-1462953" algn="l" defTabSz="2925905" rtl="0" eaLnBrk="1" latinLnBrk="0" hangingPunct="1">
        <a:spcBef>
          <a:spcPct val="20000"/>
        </a:spcBef>
        <a:spcAft>
          <a:spcPts val="3839"/>
        </a:spcAft>
        <a:buClr>
          <a:schemeClr val="tx2"/>
        </a:buClr>
        <a:buFont typeface="Wingdings 2" charset="2"/>
        <a:buChar char=""/>
        <a:defRPr sz="9000" kern="1200">
          <a:solidFill>
            <a:schemeClr val="tx1"/>
          </a:solidFill>
          <a:latin typeface="+mn-lt"/>
          <a:ea typeface="+mn-ea"/>
          <a:cs typeface="+mn-cs"/>
        </a:defRPr>
      </a:lvl3pPr>
      <a:lvl4pPr marL="10240668" indent="-1462953" algn="l" defTabSz="2925905" rtl="0" eaLnBrk="1" latinLnBrk="0" hangingPunct="1">
        <a:spcBef>
          <a:spcPct val="20000"/>
        </a:spcBef>
        <a:spcAft>
          <a:spcPts val="3839"/>
        </a:spcAft>
        <a:buClr>
          <a:schemeClr val="tx2"/>
        </a:buClr>
        <a:buFont typeface="Wingdings 2" charset="2"/>
        <a:buChar char=""/>
        <a:defRPr sz="7700" kern="1200">
          <a:solidFill>
            <a:schemeClr val="tx1"/>
          </a:solidFill>
          <a:latin typeface="+mn-lt"/>
          <a:ea typeface="+mn-ea"/>
          <a:cs typeface="+mn-cs"/>
        </a:defRPr>
      </a:lvl4pPr>
      <a:lvl5pPr marL="13166573" indent="-1462953" algn="l" defTabSz="2925905" rtl="0" eaLnBrk="1" latinLnBrk="0" hangingPunct="1">
        <a:spcBef>
          <a:spcPct val="20000"/>
        </a:spcBef>
        <a:spcAft>
          <a:spcPts val="3839"/>
        </a:spcAft>
        <a:buClr>
          <a:schemeClr val="tx2"/>
        </a:buClr>
        <a:buFont typeface="Wingdings 2" charset="2"/>
        <a:buChar char=""/>
        <a:defRPr sz="7700" kern="1200">
          <a:solidFill>
            <a:schemeClr val="tx1"/>
          </a:solidFill>
          <a:latin typeface="+mn-lt"/>
          <a:ea typeface="+mn-ea"/>
          <a:cs typeface="+mn-cs"/>
        </a:defRPr>
      </a:lvl5pPr>
      <a:lvl6pPr marL="16092478" indent="-1462953" algn="l" defTabSz="2925905" rtl="0" eaLnBrk="1" latinLnBrk="0" hangingPunct="1">
        <a:spcBef>
          <a:spcPct val="20000"/>
        </a:spcBef>
        <a:buFont typeface="Arial"/>
        <a:buChar char="•"/>
        <a:defRPr sz="12800" kern="1200">
          <a:solidFill>
            <a:schemeClr val="tx1"/>
          </a:solidFill>
          <a:latin typeface="+mn-lt"/>
          <a:ea typeface="+mn-ea"/>
          <a:cs typeface="+mn-cs"/>
        </a:defRPr>
      </a:lvl6pPr>
      <a:lvl7pPr marL="19018383" indent="-1462953" algn="l" defTabSz="2925905" rtl="0" eaLnBrk="1" latinLnBrk="0" hangingPunct="1">
        <a:spcBef>
          <a:spcPct val="20000"/>
        </a:spcBef>
        <a:buFont typeface="Arial"/>
        <a:buChar char="•"/>
        <a:defRPr sz="12800" kern="1200">
          <a:solidFill>
            <a:schemeClr val="tx1"/>
          </a:solidFill>
          <a:latin typeface="+mn-lt"/>
          <a:ea typeface="+mn-ea"/>
          <a:cs typeface="+mn-cs"/>
        </a:defRPr>
      </a:lvl7pPr>
      <a:lvl8pPr marL="21944288" indent="-1462953" algn="l" defTabSz="2925905" rtl="0" eaLnBrk="1" latinLnBrk="0" hangingPunct="1">
        <a:spcBef>
          <a:spcPct val="20000"/>
        </a:spcBef>
        <a:buFont typeface="Arial"/>
        <a:buChar char="•"/>
        <a:defRPr sz="12800" kern="1200">
          <a:solidFill>
            <a:schemeClr val="tx1"/>
          </a:solidFill>
          <a:latin typeface="+mn-lt"/>
          <a:ea typeface="+mn-ea"/>
          <a:cs typeface="+mn-cs"/>
        </a:defRPr>
      </a:lvl8pPr>
      <a:lvl9pPr marL="24870194" indent="-1462953" algn="l" defTabSz="2925905" rtl="0" eaLnBrk="1" latinLnBrk="0" hangingPunct="1">
        <a:spcBef>
          <a:spcPct val="20000"/>
        </a:spcBef>
        <a:buFont typeface="Arial"/>
        <a:buChar char="•"/>
        <a:defRPr sz="12800" kern="1200">
          <a:solidFill>
            <a:schemeClr val="tx1"/>
          </a:solidFill>
          <a:latin typeface="+mn-lt"/>
          <a:ea typeface="+mn-ea"/>
          <a:cs typeface="+mn-cs"/>
        </a:defRPr>
      </a:lvl9pPr>
    </p:bodyStyle>
    <p:otherStyle>
      <a:defPPr>
        <a:defRPr lang="en-US"/>
      </a:defPPr>
      <a:lvl1pPr marL="0" algn="l" defTabSz="2925905" rtl="0" eaLnBrk="1" latinLnBrk="0" hangingPunct="1">
        <a:defRPr sz="11500" kern="1200">
          <a:solidFill>
            <a:schemeClr val="tx1"/>
          </a:solidFill>
          <a:latin typeface="+mn-lt"/>
          <a:ea typeface="+mn-ea"/>
          <a:cs typeface="+mn-cs"/>
        </a:defRPr>
      </a:lvl1pPr>
      <a:lvl2pPr marL="2925905" algn="l" defTabSz="2925905" rtl="0" eaLnBrk="1" latinLnBrk="0" hangingPunct="1">
        <a:defRPr sz="11500" kern="1200">
          <a:solidFill>
            <a:schemeClr val="tx1"/>
          </a:solidFill>
          <a:latin typeface="+mn-lt"/>
          <a:ea typeface="+mn-ea"/>
          <a:cs typeface="+mn-cs"/>
        </a:defRPr>
      </a:lvl2pPr>
      <a:lvl3pPr marL="5851810" algn="l" defTabSz="2925905" rtl="0" eaLnBrk="1" latinLnBrk="0" hangingPunct="1">
        <a:defRPr sz="11500" kern="1200">
          <a:solidFill>
            <a:schemeClr val="tx1"/>
          </a:solidFill>
          <a:latin typeface="+mn-lt"/>
          <a:ea typeface="+mn-ea"/>
          <a:cs typeface="+mn-cs"/>
        </a:defRPr>
      </a:lvl3pPr>
      <a:lvl4pPr marL="8777715" algn="l" defTabSz="2925905" rtl="0" eaLnBrk="1" latinLnBrk="0" hangingPunct="1">
        <a:defRPr sz="11500" kern="1200">
          <a:solidFill>
            <a:schemeClr val="tx1"/>
          </a:solidFill>
          <a:latin typeface="+mn-lt"/>
          <a:ea typeface="+mn-ea"/>
          <a:cs typeface="+mn-cs"/>
        </a:defRPr>
      </a:lvl4pPr>
      <a:lvl5pPr marL="11703621" algn="l" defTabSz="2925905" rtl="0" eaLnBrk="1" latinLnBrk="0" hangingPunct="1">
        <a:defRPr sz="11500" kern="1200">
          <a:solidFill>
            <a:schemeClr val="tx1"/>
          </a:solidFill>
          <a:latin typeface="+mn-lt"/>
          <a:ea typeface="+mn-ea"/>
          <a:cs typeface="+mn-cs"/>
        </a:defRPr>
      </a:lvl5pPr>
      <a:lvl6pPr marL="14629526" algn="l" defTabSz="2925905" rtl="0" eaLnBrk="1" latinLnBrk="0" hangingPunct="1">
        <a:defRPr sz="11500" kern="1200">
          <a:solidFill>
            <a:schemeClr val="tx1"/>
          </a:solidFill>
          <a:latin typeface="+mn-lt"/>
          <a:ea typeface="+mn-ea"/>
          <a:cs typeface="+mn-cs"/>
        </a:defRPr>
      </a:lvl6pPr>
      <a:lvl7pPr marL="17555431" algn="l" defTabSz="2925905" rtl="0" eaLnBrk="1" latinLnBrk="0" hangingPunct="1">
        <a:defRPr sz="11500" kern="1200">
          <a:solidFill>
            <a:schemeClr val="tx1"/>
          </a:solidFill>
          <a:latin typeface="+mn-lt"/>
          <a:ea typeface="+mn-ea"/>
          <a:cs typeface="+mn-cs"/>
        </a:defRPr>
      </a:lvl7pPr>
      <a:lvl8pPr marL="20481336" algn="l" defTabSz="2925905" rtl="0" eaLnBrk="1" latinLnBrk="0" hangingPunct="1">
        <a:defRPr sz="11500" kern="1200">
          <a:solidFill>
            <a:schemeClr val="tx1"/>
          </a:solidFill>
          <a:latin typeface="+mn-lt"/>
          <a:ea typeface="+mn-ea"/>
          <a:cs typeface="+mn-cs"/>
        </a:defRPr>
      </a:lvl8pPr>
      <a:lvl9pPr marL="23407241" algn="l" defTabSz="2925905" rtl="0" eaLnBrk="1" latinLnBrk="0" hangingPunct="1">
        <a:defRPr sz="1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066800" y="355601"/>
            <a:ext cx="48806100" cy="4308872"/>
          </a:xfrm>
          <a:prstGeom prst="rect">
            <a:avLst/>
          </a:prstGeom>
        </p:spPr>
        <p:style>
          <a:lnRef idx="0">
            <a:schemeClr val="accent6"/>
          </a:lnRef>
          <a:fillRef idx="3">
            <a:schemeClr val="accent6"/>
          </a:fillRef>
          <a:effectRef idx="3">
            <a:schemeClr val="accent6"/>
          </a:effectRef>
          <a:fontRef idx="minor">
            <a:schemeClr val="lt1"/>
          </a:fontRef>
        </p:style>
        <p:txBody>
          <a:bodyPr wrap="square" lIns="106674" tIns="53337" rIns="106674" bIns="53337" rtlCol="0">
            <a:spAutoFit/>
          </a:bodyPr>
          <a:lstStyle/>
          <a:p>
            <a:pPr algn="ctr"/>
            <a:r>
              <a:rPr lang="en-US" sz="10300" dirty="0"/>
              <a:t>Earth, trees, and fire: Ecological interactions at Niobrara Valley </a:t>
            </a:r>
            <a:r>
              <a:rPr lang="en-US" sz="10300" dirty="0"/>
              <a:t>Preserve</a:t>
            </a:r>
          </a:p>
          <a:p>
            <a:pPr algn="ctr"/>
            <a:endParaRPr lang="en-US" sz="1900" dirty="0"/>
          </a:p>
          <a:p>
            <a:pPr algn="ctr"/>
            <a:r>
              <a:rPr lang="en-US" sz="5600" b="1" dirty="0"/>
              <a:t>J. Reinders, K. Cleveringa, B. Schmidt, E. Stricklin, S. Kaltenbach, T. Tracy, and L. Furlong</a:t>
            </a:r>
            <a:endParaRPr lang="en-US" sz="9300" b="1" dirty="0"/>
          </a:p>
          <a:p>
            <a:pPr algn="ctr"/>
            <a:r>
              <a:rPr lang="en-US" sz="6300" dirty="0"/>
              <a:t>Northwestern College, Orange City IA</a:t>
            </a:r>
            <a:endParaRPr lang="en-US" sz="2300" dirty="0"/>
          </a:p>
          <a:p>
            <a:pPr algn="ctr"/>
            <a:endParaRPr lang="en-US" sz="2300" dirty="0"/>
          </a:p>
        </p:txBody>
      </p:sp>
      <p:sp>
        <p:nvSpPr>
          <p:cNvPr id="10" name="TextBox 9"/>
          <p:cNvSpPr txBox="1"/>
          <p:nvPr/>
        </p:nvSpPr>
        <p:spPr>
          <a:xfrm>
            <a:off x="10593137" y="8026303"/>
            <a:ext cx="28803600" cy="1877431"/>
          </a:xfrm>
          <a:prstGeom prst="rect">
            <a:avLst/>
          </a:prstGeom>
          <a:noFill/>
        </p:spPr>
        <p:txBody>
          <a:bodyPr wrap="square" lIns="106674" tIns="53337" rIns="106674" bIns="53337" rtlCol="0">
            <a:spAutoFit/>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2302" y="11079411"/>
            <a:ext cx="12785809" cy="84191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434483" y="19552390"/>
            <a:ext cx="26065733" cy="1631210"/>
          </a:xfrm>
          <a:prstGeom prst="rect">
            <a:avLst/>
          </a:prstGeom>
        </p:spPr>
        <p:style>
          <a:lnRef idx="2">
            <a:schemeClr val="accent6"/>
          </a:lnRef>
          <a:fillRef idx="1">
            <a:schemeClr val="lt1"/>
          </a:fillRef>
          <a:effectRef idx="0">
            <a:schemeClr val="accent6"/>
          </a:effectRef>
          <a:fontRef idx="minor">
            <a:schemeClr val="dk1"/>
          </a:fontRef>
        </p:style>
        <p:txBody>
          <a:bodyPr wrap="square" lIns="106674" tIns="53337" rIns="106674" bIns="53337" rtlCol="0">
            <a:spAutoFit/>
          </a:bodyPr>
          <a:lstStyle/>
          <a:p>
            <a:r>
              <a:rPr lang="en-US" sz="3300" dirty="0"/>
              <a:t>Figure 1.  Study areas at TNC Niobrara Valley Preserve. The map on the left shows the burned (A) and unburned (B) research areas. The map on the right shows the Niobrara Nature Conservatory area in relation to the area affected by fire.</a:t>
            </a:r>
            <a:endParaRPr lang="en-US" sz="3300" dirty="0"/>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78" t="2332" r="1254" b="2147"/>
          <a:stretch/>
        </p:blipFill>
        <p:spPr bwMode="auto">
          <a:xfrm>
            <a:off x="12662301" y="21488400"/>
            <a:ext cx="12737765" cy="7223125"/>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142" t="2332" r="1883" b="2146"/>
          <a:stretch/>
        </p:blipFill>
        <p:spPr bwMode="auto">
          <a:xfrm>
            <a:off x="25839350" y="21504275"/>
            <a:ext cx="12503855" cy="7223125"/>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9076" y="4945857"/>
            <a:ext cx="11769125" cy="43159680"/>
          </a:xfrm>
          <a:prstGeom prst="rect">
            <a:avLst/>
          </a:prstGeom>
          <a:gradFill>
            <a:gsLst>
              <a:gs pos="74000">
                <a:schemeClr val="lt1">
                  <a:tint val="98000"/>
                  <a:shade val="100000"/>
                  <a:hueMod val="100000"/>
                  <a:satMod val="130000"/>
                  <a:lumMod val="112000"/>
                </a:schemeClr>
              </a:gs>
              <a:gs pos="100000">
                <a:schemeClr val="tx1">
                  <a:lumMod val="95000"/>
                </a:schemeClr>
              </a:gs>
            </a:gsLst>
          </a:gradFill>
        </p:spPr>
        <p:style>
          <a:lnRef idx="0">
            <a:scrgbClr r="0" g="0" b="0"/>
          </a:lnRef>
          <a:fillRef idx="1003">
            <a:schemeClr val="lt1"/>
          </a:fillRef>
          <a:effectRef idx="0">
            <a:scrgbClr r="0" g="0" b="0"/>
          </a:effectRef>
          <a:fontRef idx="major"/>
        </p:style>
        <p:txBody>
          <a:bodyPr wrap="square" lIns="106674" tIns="53337" rIns="106674" bIns="53337" rtlCol="0">
            <a:spAutoFit/>
          </a:bodyPr>
          <a:lstStyle/>
          <a:p>
            <a:pPr algn="ctr"/>
            <a:r>
              <a:rPr lang="en-US" sz="3300" b="1" dirty="0">
                <a:solidFill>
                  <a:schemeClr val="bg1"/>
                </a:solidFill>
              </a:rPr>
              <a:t>Introduction</a:t>
            </a:r>
          </a:p>
          <a:p>
            <a:pPr algn="ctr"/>
            <a:endParaRPr lang="en-US" sz="2000" b="1" dirty="0">
              <a:solidFill>
                <a:schemeClr val="bg1"/>
              </a:solidFill>
            </a:endParaRPr>
          </a:p>
          <a:p>
            <a:r>
              <a:rPr lang="en-US" sz="3300" dirty="0">
                <a:solidFill>
                  <a:schemeClr val="bg1"/>
                </a:solidFill>
              </a:rPr>
              <a:t>Fire is a major disturbance agent in savanna and prairie ecosystems; affecting species succession, reproduction, nutrient cycling, and biodiversity. In part, fire impacts ecosystems through its effects on soil structure, reducing of organic content and consequently reducing soil water retention. Higher temperatures and longer burn times increase the percentage of organic compounds in the soil that are lost due to oxidation, volatilization, and leaching, and has a greater effect on water content though evaporation and alteration of water holding capacity of the soil (</a:t>
            </a:r>
            <a:r>
              <a:rPr lang="en-US" sz="3300" dirty="0">
                <a:solidFill>
                  <a:schemeClr val="bg1"/>
                </a:solidFill>
              </a:rPr>
              <a:t>Peng-Bo et al. 2013</a:t>
            </a:r>
            <a:r>
              <a:rPr lang="en-US" sz="3300" dirty="0">
                <a:solidFill>
                  <a:schemeClr val="bg1"/>
                </a:solidFill>
              </a:rPr>
              <a:t>).These changes can influence post-fire recovery of plant and animal species.</a:t>
            </a:r>
          </a:p>
          <a:p>
            <a:endParaRPr lang="en-US" sz="3300" dirty="0">
              <a:solidFill>
                <a:schemeClr val="bg1"/>
              </a:solidFill>
            </a:endParaRPr>
          </a:p>
          <a:p>
            <a:r>
              <a:rPr lang="en-US" sz="3300" dirty="0">
                <a:solidFill>
                  <a:schemeClr val="bg1"/>
                </a:solidFill>
              </a:rPr>
              <a:t>Our </a:t>
            </a:r>
            <a:r>
              <a:rPr lang="en-US" sz="3300" dirty="0">
                <a:solidFill>
                  <a:schemeClr val="bg1"/>
                </a:solidFill>
              </a:rPr>
              <a:t>experiment addressed the potential for tree cover and tree species to alter the effects of fire on soil characteristics and soil-associated macroinvertebrates.  We focused specifically on carbon and moisture levels of burned and unburned soil near native red oaks (</a:t>
            </a:r>
            <a:r>
              <a:rPr lang="en-US" sz="3300" i="1" dirty="0" err="1">
                <a:solidFill>
                  <a:schemeClr val="bg1"/>
                </a:solidFill>
              </a:rPr>
              <a:t>Quercus</a:t>
            </a:r>
            <a:r>
              <a:rPr lang="en-US" sz="3300" i="1" dirty="0">
                <a:solidFill>
                  <a:schemeClr val="bg1"/>
                </a:solidFill>
              </a:rPr>
              <a:t> </a:t>
            </a:r>
            <a:r>
              <a:rPr lang="en-US" sz="3300" i="1" dirty="0" err="1">
                <a:solidFill>
                  <a:schemeClr val="bg1"/>
                </a:solidFill>
              </a:rPr>
              <a:t>rubra</a:t>
            </a:r>
            <a:r>
              <a:rPr lang="en-US" sz="3300" dirty="0">
                <a:solidFill>
                  <a:schemeClr val="bg1"/>
                </a:solidFill>
              </a:rPr>
              <a:t>)</a:t>
            </a:r>
            <a:r>
              <a:rPr lang="en-US" sz="3300" i="1" dirty="0">
                <a:solidFill>
                  <a:schemeClr val="bg1"/>
                </a:solidFill>
              </a:rPr>
              <a:t>, </a:t>
            </a:r>
            <a:r>
              <a:rPr lang="en-US" sz="3300" dirty="0">
                <a:solidFill>
                  <a:schemeClr val="bg1"/>
                </a:solidFill>
              </a:rPr>
              <a:t>invasive eastern red cedar, (</a:t>
            </a:r>
            <a:r>
              <a:rPr lang="en-US" sz="3300" i="1" dirty="0" err="1">
                <a:solidFill>
                  <a:schemeClr val="bg1"/>
                </a:solidFill>
              </a:rPr>
              <a:t>Juniperus</a:t>
            </a:r>
            <a:r>
              <a:rPr lang="en-US" sz="3300" i="1" dirty="0">
                <a:solidFill>
                  <a:schemeClr val="bg1"/>
                </a:solidFill>
              </a:rPr>
              <a:t> </a:t>
            </a:r>
            <a:r>
              <a:rPr lang="en-US" sz="3300" i="1" dirty="0" err="1">
                <a:solidFill>
                  <a:schemeClr val="bg1"/>
                </a:solidFill>
              </a:rPr>
              <a:t>Virginiana</a:t>
            </a:r>
            <a:r>
              <a:rPr lang="en-US" sz="3300" i="1" dirty="0">
                <a:solidFill>
                  <a:schemeClr val="bg1"/>
                </a:solidFill>
              </a:rPr>
              <a:t>)</a:t>
            </a:r>
            <a:r>
              <a:rPr lang="en-US" sz="3300" dirty="0">
                <a:solidFill>
                  <a:schemeClr val="bg1"/>
                </a:solidFill>
              </a:rPr>
              <a:t>  and in open prairie environments.  We also explored variations in </a:t>
            </a:r>
            <a:r>
              <a:rPr lang="en-US" sz="3300" dirty="0" err="1">
                <a:solidFill>
                  <a:schemeClr val="bg1"/>
                </a:solidFill>
              </a:rPr>
              <a:t>macroinvertebrate</a:t>
            </a:r>
            <a:r>
              <a:rPr lang="en-US" sz="3300" dirty="0">
                <a:solidFill>
                  <a:schemeClr val="bg1"/>
                </a:solidFill>
              </a:rPr>
              <a:t> richness and abundance at the same locations.  In addition, we asked whether fire impacts on soil and macroinvertebrates would differ near invasive eastern red cedars. </a:t>
            </a:r>
            <a:endParaRPr lang="en-US" sz="3300" dirty="0">
              <a:solidFill>
                <a:schemeClr val="bg1"/>
              </a:solidFill>
            </a:endParaRPr>
          </a:p>
          <a:p>
            <a:endParaRPr lang="en-US" sz="3300" dirty="0">
              <a:solidFill>
                <a:schemeClr val="bg1"/>
              </a:solidFill>
            </a:endParaRPr>
          </a:p>
          <a:p>
            <a:r>
              <a:rPr lang="en-US" sz="3300" dirty="0">
                <a:solidFill>
                  <a:schemeClr val="bg1"/>
                </a:solidFill>
              </a:rPr>
              <a:t>We </a:t>
            </a:r>
            <a:r>
              <a:rPr lang="en-US" sz="3300" dirty="0">
                <a:solidFill>
                  <a:schemeClr val="bg1"/>
                </a:solidFill>
              </a:rPr>
              <a:t>hypothesized that fire would have a more significant effect on soils underneath tree cover compared to soil in a </a:t>
            </a:r>
            <a:r>
              <a:rPr lang="en-US" sz="3300" dirty="0">
                <a:solidFill>
                  <a:schemeClr val="bg1"/>
                </a:solidFill>
              </a:rPr>
              <a:t>prairie-like </a:t>
            </a:r>
            <a:r>
              <a:rPr lang="en-US" sz="3300" dirty="0">
                <a:solidFill>
                  <a:schemeClr val="bg1"/>
                </a:solidFill>
              </a:rPr>
              <a:t>environment because the trees provide fuel for the fire, increasing the burn time and intensity of the fire in forested areas.  We also hypothesized that </a:t>
            </a:r>
            <a:r>
              <a:rPr lang="en-US" sz="3300" dirty="0" err="1">
                <a:solidFill>
                  <a:schemeClr val="bg1"/>
                </a:solidFill>
              </a:rPr>
              <a:t>macroinvertebrate</a:t>
            </a:r>
            <a:r>
              <a:rPr lang="en-US" sz="3300" dirty="0">
                <a:solidFill>
                  <a:schemeClr val="bg1"/>
                </a:solidFill>
              </a:rPr>
              <a:t> communities would differ with vegetative cover and burn history.  Due to low fire tolerance of cedars  (Briggs et al. 2002) compared to fire adapted oaks, we predicted that </a:t>
            </a:r>
            <a:r>
              <a:rPr lang="en-US" sz="3300" dirty="0" err="1">
                <a:solidFill>
                  <a:schemeClr val="bg1"/>
                </a:solidFill>
              </a:rPr>
              <a:t>macroinvertebrate</a:t>
            </a:r>
            <a:r>
              <a:rPr lang="en-US" sz="3300" dirty="0">
                <a:solidFill>
                  <a:schemeClr val="bg1"/>
                </a:solidFill>
              </a:rPr>
              <a:t> richness and abundance would be lowest near the burned cedars , intermediate near burned </a:t>
            </a:r>
            <a:r>
              <a:rPr lang="en-US" sz="3700" dirty="0">
                <a:solidFill>
                  <a:schemeClr val="bg1"/>
                </a:solidFill>
              </a:rPr>
              <a:t>oaks, and highest in unburned areas</a:t>
            </a:r>
            <a:r>
              <a:rPr lang="en-US" sz="3700" dirty="0">
                <a:solidFill>
                  <a:schemeClr val="bg1"/>
                </a:solidFill>
              </a:rPr>
              <a:t>.</a:t>
            </a:r>
          </a:p>
          <a:p>
            <a:endParaRPr lang="en-US" sz="3700" dirty="0">
              <a:solidFill>
                <a:schemeClr val="bg1"/>
              </a:solidFill>
            </a:endParaRPr>
          </a:p>
          <a:p>
            <a:pPr algn="ctr"/>
            <a:r>
              <a:rPr lang="en-US" sz="3700" b="1" dirty="0">
                <a:solidFill>
                  <a:schemeClr val="bg1"/>
                </a:solidFill>
              </a:rPr>
              <a:t>Study and Methods</a:t>
            </a:r>
          </a:p>
          <a:p>
            <a:pPr algn="ctr"/>
            <a:endParaRPr lang="en-US" sz="2000" b="1" dirty="0">
              <a:solidFill>
                <a:schemeClr val="bg1"/>
              </a:solidFill>
            </a:endParaRPr>
          </a:p>
          <a:p>
            <a:r>
              <a:rPr lang="en-US" sz="3300" dirty="0">
                <a:solidFill>
                  <a:schemeClr val="bg1"/>
                </a:solidFill>
              </a:rPr>
              <a:t>In September </a:t>
            </a:r>
            <a:r>
              <a:rPr lang="en-US" sz="3300" dirty="0">
                <a:solidFill>
                  <a:schemeClr val="bg1"/>
                </a:solidFill>
              </a:rPr>
              <a:t>2013, we collected the soil samples and soil-associated macroinvertebrates from The Nature Conservancy Niobrara Valley Preserve (NVP) in northern Nebraska (Figure 1). The NVP surrounding areas experienced a severe fire in July 2012 (</a:t>
            </a:r>
            <a:r>
              <a:rPr lang="en-US" sz="3300" dirty="0" err="1">
                <a:solidFill>
                  <a:schemeClr val="bg1"/>
                </a:solidFill>
              </a:rPr>
              <a:t>Hetzler</a:t>
            </a:r>
            <a:r>
              <a:rPr lang="en-US" sz="3300" dirty="0">
                <a:solidFill>
                  <a:schemeClr val="bg1"/>
                </a:solidFill>
              </a:rPr>
              <a:t> 2013). The effects of the fire were visible at our study site near the Niobrara River.  We compared samples from burned and unburned savanna communities.  At our burned site, we used a bulb auger to collect soil samples from beneath (1 m from trunk) and near (5m from trunk) 6 burned red oaks, and 9 burned red </a:t>
            </a:r>
            <a:r>
              <a:rPr lang="en-US" sz="3300" dirty="0" err="1">
                <a:solidFill>
                  <a:schemeClr val="bg1"/>
                </a:solidFill>
              </a:rPr>
              <a:t>redars</a:t>
            </a:r>
            <a:r>
              <a:rPr lang="en-US" sz="3300" dirty="0">
                <a:solidFill>
                  <a:schemeClr val="bg1"/>
                </a:solidFill>
              </a:rPr>
              <a:t>. In addition, we collected 10 samples from a naturally burned grass dominated area.  At the unburned site, we collected soil samples beneath and near  5 unburned red oaks . The auger produced cylindrical soil samples 5 inches deep and 2.5 inches in diameter.  We removed approximately 1.5 inches of soil from the top and bottom of the sample, making a 2 inch disk. Each disk was stored in a </a:t>
            </a:r>
            <a:r>
              <a:rPr lang="en-US" sz="3300" dirty="0" err="1">
                <a:solidFill>
                  <a:schemeClr val="bg1"/>
                </a:solidFill>
              </a:rPr>
              <a:t>ziplock</a:t>
            </a:r>
            <a:r>
              <a:rPr lang="en-US" sz="3300" dirty="0">
                <a:solidFill>
                  <a:schemeClr val="bg1"/>
                </a:solidFill>
              </a:rPr>
              <a:t> bag until processed. </a:t>
            </a:r>
          </a:p>
          <a:p>
            <a:endParaRPr lang="en-US" sz="3300" dirty="0">
              <a:solidFill>
                <a:schemeClr val="bg1"/>
              </a:solidFill>
            </a:endParaRPr>
          </a:p>
          <a:p>
            <a:r>
              <a:rPr lang="en-US" sz="3300" dirty="0">
                <a:solidFill>
                  <a:schemeClr val="bg1"/>
                </a:solidFill>
              </a:rPr>
              <a:t>We processed a 6gr subsample from each soil plug.  Each subsample was pre-weighed, dried (85</a:t>
            </a:r>
            <a:r>
              <a:rPr lang="en-US" sz="3300" baseline="30000" dirty="0">
                <a:solidFill>
                  <a:schemeClr val="bg1"/>
                </a:solidFill>
              </a:rPr>
              <a:t>o</a:t>
            </a:r>
            <a:r>
              <a:rPr lang="en-US" sz="3300" dirty="0">
                <a:solidFill>
                  <a:schemeClr val="bg1"/>
                </a:solidFill>
              </a:rPr>
              <a:t>C for 48 hours) and weighed again to determine soil moisture content.  The dried samples were then placed in a muffle furnace (500</a:t>
            </a:r>
            <a:r>
              <a:rPr lang="en-US" sz="3300" baseline="30000" dirty="0">
                <a:solidFill>
                  <a:schemeClr val="bg1"/>
                </a:solidFill>
              </a:rPr>
              <a:t>o</a:t>
            </a:r>
            <a:r>
              <a:rPr lang="en-US" sz="3300" dirty="0">
                <a:solidFill>
                  <a:schemeClr val="bg1"/>
                </a:solidFill>
              </a:rPr>
              <a:t>C for 4 hours) and weighed again to assess carbon content. We used T-Tests to compare moisture and carbon content between different areas and at different distances from selected trees.</a:t>
            </a:r>
          </a:p>
          <a:p>
            <a:endParaRPr lang="en-US" sz="3300" dirty="0">
              <a:solidFill>
                <a:schemeClr val="bg1"/>
              </a:solidFill>
            </a:endParaRPr>
          </a:p>
          <a:p>
            <a:r>
              <a:rPr lang="en-US" sz="3300" dirty="0">
                <a:solidFill>
                  <a:schemeClr val="bg1"/>
                </a:solidFill>
              </a:rPr>
              <a:t>Pitfall traps </a:t>
            </a:r>
            <a:r>
              <a:rPr lang="en-US" sz="3300" dirty="0">
                <a:solidFill>
                  <a:schemeClr val="bg1"/>
                </a:solidFill>
              </a:rPr>
              <a:t>(12 oz.  </a:t>
            </a:r>
            <a:r>
              <a:rPr lang="en-US" sz="3300" dirty="0">
                <a:solidFill>
                  <a:schemeClr val="bg1"/>
                </a:solidFill>
              </a:rPr>
              <a:t>solo cups containing 300ml of 50% ETOH + 1% dish soap) were placed tightly in the holes left by the soil auger.   We recovered our samples from the traps after 24 hours.  The samples were stored in </a:t>
            </a:r>
            <a:r>
              <a:rPr lang="en-US" sz="3300" dirty="0" err="1">
                <a:solidFill>
                  <a:schemeClr val="bg1"/>
                </a:solidFill>
              </a:rPr>
              <a:t>ziplock</a:t>
            </a:r>
            <a:r>
              <a:rPr lang="en-US" sz="3300" dirty="0">
                <a:solidFill>
                  <a:schemeClr val="bg1"/>
                </a:solidFill>
              </a:rPr>
              <a:t> bags.  The collected macroinvertebrates specimens were identified to </a:t>
            </a:r>
            <a:r>
              <a:rPr lang="en-US" sz="3300" dirty="0" err="1">
                <a:solidFill>
                  <a:schemeClr val="bg1"/>
                </a:solidFill>
              </a:rPr>
              <a:t>morphospecies</a:t>
            </a:r>
            <a:r>
              <a:rPr lang="en-US" sz="3300" dirty="0">
                <a:solidFill>
                  <a:schemeClr val="bg1"/>
                </a:solidFill>
              </a:rPr>
              <a:t> in the lab.  We used ANOVAs and </a:t>
            </a:r>
            <a:r>
              <a:rPr lang="en-US" sz="3300" dirty="0">
                <a:solidFill>
                  <a:schemeClr val="bg1"/>
                </a:solidFill>
              </a:rPr>
              <a:t>t-tests </a:t>
            </a:r>
            <a:r>
              <a:rPr lang="en-US" sz="3300" dirty="0">
                <a:solidFill>
                  <a:schemeClr val="bg1"/>
                </a:solidFill>
              </a:rPr>
              <a:t>to determine whether tree species, distance from trees, and fire history influenced </a:t>
            </a:r>
            <a:r>
              <a:rPr lang="en-US" sz="3300" dirty="0" err="1">
                <a:solidFill>
                  <a:schemeClr val="bg1"/>
                </a:solidFill>
              </a:rPr>
              <a:t>macroinvertebrate</a:t>
            </a:r>
            <a:r>
              <a:rPr lang="en-US" sz="3300" dirty="0">
                <a:solidFill>
                  <a:schemeClr val="bg1"/>
                </a:solidFill>
              </a:rPr>
              <a:t> richness and abundance</a:t>
            </a:r>
            <a:r>
              <a:rPr lang="en-US" sz="3300" dirty="0">
                <a:solidFill>
                  <a:schemeClr val="bg1"/>
                </a:solidFill>
              </a:rPr>
              <a:t>.</a:t>
            </a:r>
            <a:endParaRPr lang="en-US" sz="3300" dirty="0">
              <a:solidFill>
                <a:schemeClr val="bg1"/>
              </a:solidFill>
            </a:endParaRPr>
          </a:p>
        </p:txBody>
      </p:sp>
      <p:sp>
        <p:nvSpPr>
          <p:cNvPr id="6" name="TextBox 5"/>
          <p:cNvSpPr txBox="1"/>
          <p:nvPr/>
        </p:nvSpPr>
        <p:spPr>
          <a:xfrm>
            <a:off x="38915977" y="4957642"/>
            <a:ext cx="11490324" cy="45812535"/>
          </a:xfrm>
          <a:prstGeom prst="rect">
            <a:avLst/>
          </a:prstGeom>
          <a:gradFill>
            <a:gsLst>
              <a:gs pos="68000">
                <a:schemeClr val="lt1">
                  <a:tint val="98000"/>
                  <a:shade val="100000"/>
                  <a:hueMod val="100000"/>
                  <a:satMod val="130000"/>
                  <a:lumMod val="112000"/>
                </a:schemeClr>
              </a:gs>
              <a:gs pos="100000">
                <a:schemeClr val="tx1">
                  <a:lumMod val="95000"/>
                </a:schemeClr>
              </a:gs>
            </a:gsLst>
          </a:gradFill>
        </p:spPr>
        <p:style>
          <a:lnRef idx="0">
            <a:scrgbClr r="0" g="0" b="0"/>
          </a:lnRef>
          <a:fillRef idx="1003">
            <a:schemeClr val="lt1"/>
          </a:fillRef>
          <a:effectRef idx="0">
            <a:scrgbClr r="0" g="0" b="0"/>
          </a:effectRef>
          <a:fontRef idx="major"/>
        </p:style>
        <p:txBody>
          <a:bodyPr wrap="square" lIns="106674" tIns="53337" rIns="106674" bIns="53337" rtlCol="0">
            <a:spAutoFit/>
          </a:bodyPr>
          <a:lstStyle/>
          <a:p>
            <a:pPr algn="ctr"/>
            <a:r>
              <a:rPr lang="en-US" sz="3300" b="1" dirty="0">
                <a:solidFill>
                  <a:schemeClr val="bg1"/>
                </a:solidFill>
              </a:rPr>
              <a:t>Results</a:t>
            </a:r>
          </a:p>
          <a:p>
            <a:pPr algn="ctr"/>
            <a:endParaRPr lang="en-US" sz="3300" b="1" dirty="0">
              <a:solidFill>
                <a:schemeClr val="bg1"/>
              </a:solidFill>
            </a:endParaRPr>
          </a:p>
          <a:p>
            <a:r>
              <a:rPr lang="en-US" sz="3300" dirty="0">
                <a:solidFill>
                  <a:schemeClr val="bg1"/>
                </a:solidFill>
              </a:rPr>
              <a:t>We found that soil from burned </a:t>
            </a:r>
            <a:r>
              <a:rPr lang="en-US" sz="3300" dirty="0">
                <a:solidFill>
                  <a:schemeClr val="bg1"/>
                </a:solidFill>
              </a:rPr>
              <a:t>prairie samples </a:t>
            </a:r>
            <a:r>
              <a:rPr lang="en-US" sz="3300" dirty="0">
                <a:solidFill>
                  <a:schemeClr val="bg1"/>
                </a:solidFill>
              </a:rPr>
              <a:t>had significantly less moisture content than soil from unburned </a:t>
            </a:r>
            <a:r>
              <a:rPr lang="en-US" sz="3300" dirty="0">
                <a:solidFill>
                  <a:schemeClr val="bg1"/>
                </a:solidFill>
              </a:rPr>
              <a:t>prairie samples (P=0.02</a:t>
            </a:r>
            <a:r>
              <a:rPr lang="en-US" sz="3300" dirty="0">
                <a:solidFill>
                  <a:schemeClr val="bg1"/>
                </a:solidFill>
              </a:rPr>
              <a:t>). Similarly, soil taken at 1 meter from unburned red oak had significantly higher carbon and moisture content than soil beneath burned oaks (</a:t>
            </a:r>
            <a:r>
              <a:rPr lang="en-US" sz="3300" dirty="0">
                <a:solidFill>
                  <a:schemeClr val="bg1"/>
                </a:solidFill>
              </a:rPr>
              <a:t>P=0.03, P=0.02). </a:t>
            </a:r>
            <a:r>
              <a:rPr lang="en-US" sz="3300" dirty="0">
                <a:solidFill>
                  <a:schemeClr val="bg1"/>
                </a:solidFill>
              </a:rPr>
              <a:t>We also found that in the area affected by fire, soil </a:t>
            </a:r>
            <a:r>
              <a:rPr lang="en-US" sz="3300" dirty="0">
                <a:solidFill>
                  <a:schemeClr val="bg1"/>
                </a:solidFill>
              </a:rPr>
              <a:t>beneath </a:t>
            </a:r>
            <a:r>
              <a:rPr lang="en-US" sz="3300" dirty="0">
                <a:solidFill>
                  <a:schemeClr val="bg1"/>
                </a:solidFill>
              </a:rPr>
              <a:t>the red cedar had significantly higher carbon content </a:t>
            </a:r>
            <a:r>
              <a:rPr lang="en-US" sz="3300" dirty="0">
                <a:solidFill>
                  <a:schemeClr val="bg1"/>
                </a:solidFill>
              </a:rPr>
              <a:t>(P=0.04) and almost significantly higher moisture levels (P=0.052) than </a:t>
            </a:r>
            <a:r>
              <a:rPr lang="en-US" sz="3300" dirty="0">
                <a:solidFill>
                  <a:schemeClr val="bg1"/>
                </a:solidFill>
              </a:rPr>
              <a:t>soil </a:t>
            </a:r>
            <a:r>
              <a:rPr lang="en-US" sz="3300" dirty="0">
                <a:solidFill>
                  <a:schemeClr val="bg1"/>
                </a:solidFill>
              </a:rPr>
              <a:t>beneath red </a:t>
            </a:r>
            <a:r>
              <a:rPr lang="en-US" sz="3300" dirty="0">
                <a:solidFill>
                  <a:schemeClr val="bg1"/>
                </a:solidFill>
              </a:rPr>
              <a:t>oak. When comparing soil properties in relation to distance from </a:t>
            </a:r>
            <a:r>
              <a:rPr lang="en-US" sz="3300" dirty="0">
                <a:solidFill>
                  <a:schemeClr val="bg1"/>
                </a:solidFill>
              </a:rPr>
              <a:t>tree</a:t>
            </a:r>
            <a:r>
              <a:rPr lang="en-US" sz="3300" dirty="0">
                <a:solidFill>
                  <a:schemeClr val="bg1"/>
                </a:solidFill>
              </a:rPr>
              <a:t>, we found that moisture </a:t>
            </a:r>
            <a:r>
              <a:rPr lang="en-US" sz="3300" dirty="0">
                <a:solidFill>
                  <a:schemeClr val="bg1"/>
                </a:solidFill>
              </a:rPr>
              <a:t>content decreased </a:t>
            </a:r>
            <a:r>
              <a:rPr lang="en-US" sz="3300" dirty="0">
                <a:solidFill>
                  <a:schemeClr val="bg1"/>
                </a:solidFill>
              </a:rPr>
              <a:t>as distance from </a:t>
            </a:r>
            <a:r>
              <a:rPr lang="en-US" sz="3300" dirty="0">
                <a:solidFill>
                  <a:schemeClr val="bg1"/>
                </a:solidFill>
              </a:rPr>
              <a:t>burned red cedars increased (P&lt;0.01), </a:t>
            </a:r>
            <a:r>
              <a:rPr lang="en-US" sz="3300" dirty="0">
                <a:solidFill>
                  <a:schemeClr val="bg1"/>
                </a:solidFill>
              </a:rPr>
              <a:t>while </a:t>
            </a:r>
            <a:r>
              <a:rPr lang="en-US" sz="3300" dirty="0">
                <a:solidFill>
                  <a:schemeClr val="bg1"/>
                </a:solidFill>
              </a:rPr>
              <a:t>no significant differences were found for burned red oaks  </a:t>
            </a:r>
            <a:r>
              <a:rPr lang="en-US" sz="3300" dirty="0">
                <a:solidFill>
                  <a:schemeClr val="bg1"/>
                </a:solidFill>
              </a:rPr>
              <a:t>(Figure 3</a:t>
            </a:r>
            <a:r>
              <a:rPr lang="en-US" sz="3300" dirty="0">
                <a:solidFill>
                  <a:schemeClr val="bg1"/>
                </a:solidFill>
              </a:rPr>
              <a:t>).</a:t>
            </a:r>
          </a:p>
          <a:p>
            <a:endParaRPr lang="en-US" sz="3300" dirty="0">
              <a:solidFill>
                <a:schemeClr val="bg1"/>
              </a:solidFill>
            </a:endParaRPr>
          </a:p>
          <a:p>
            <a:r>
              <a:rPr lang="en-US" sz="3300" dirty="0">
                <a:solidFill>
                  <a:schemeClr val="bg1"/>
                </a:solidFill>
              </a:rPr>
              <a:t>We observed that overall </a:t>
            </a:r>
            <a:r>
              <a:rPr lang="en-US" sz="3300" dirty="0" err="1">
                <a:solidFill>
                  <a:schemeClr val="bg1"/>
                </a:solidFill>
              </a:rPr>
              <a:t>macroinvertebrate</a:t>
            </a:r>
            <a:r>
              <a:rPr lang="en-US" sz="3300" dirty="0">
                <a:solidFill>
                  <a:schemeClr val="bg1"/>
                </a:solidFill>
              </a:rPr>
              <a:t> richness and abundance did not vary significantly with burn regime and vegetation type (ANOVA </a:t>
            </a:r>
            <a:r>
              <a:rPr lang="en-US" sz="3300" dirty="0">
                <a:solidFill>
                  <a:schemeClr val="bg1"/>
                </a:solidFill>
              </a:rPr>
              <a:t>P&gt;0.05); </a:t>
            </a:r>
            <a:r>
              <a:rPr lang="en-US" sz="3300" dirty="0">
                <a:solidFill>
                  <a:schemeClr val="bg1"/>
                </a:solidFill>
              </a:rPr>
              <a:t>however, the beetle richness and abundance did vary significantly (ANOVA </a:t>
            </a:r>
            <a:r>
              <a:rPr lang="en-US" sz="3300" dirty="0">
                <a:solidFill>
                  <a:schemeClr val="bg1"/>
                </a:solidFill>
              </a:rPr>
              <a:t>P&lt; </a:t>
            </a:r>
            <a:r>
              <a:rPr lang="en-US" sz="3300" dirty="0">
                <a:solidFill>
                  <a:schemeClr val="bg1"/>
                </a:solidFill>
              </a:rPr>
              <a:t>0.05).  Beetle richness was significantly higher in the unburned samples compared </a:t>
            </a:r>
            <a:r>
              <a:rPr lang="en-US" sz="3300" dirty="0">
                <a:solidFill>
                  <a:schemeClr val="bg1"/>
                </a:solidFill>
              </a:rPr>
              <a:t>to the </a:t>
            </a:r>
            <a:r>
              <a:rPr lang="en-US" sz="3300" dirty="0">
                <a:solidFill>
                  <a:schemeClr val="bg1"/>
                </a:solidFill>
              </a:rPr>
              <a:t>burned </a:t>
            </a:r>
            <a:r>
              <a:rPr lang="en-US" sz="3300" dirty="0">
                <a:solidFill>
                  <a:schemeClr val="bg1"/>
                </a:solidFill>
              </a:rPr>
              <a:t>prairie </a:t>
            </a:r>
            <a:r>
              <a:rPr lang="en-US" sz="3300" dirty="0">
                <a:solidFill>
                  <a:schemeClr val="bg1"/>
                </a:solidFill>
              </a:rPr>
              <a:t>and burned cedar samples (</a:t>
            </a:r>
            <a:r>
              <a:rPr lang="en-US" sz="3300" dirty="0" err="1">
                <a:solidFill>
                  <a:schemeClr val="bg1"/>
                </a:solidFill>
              </a:rPr>
              <a:t>TTest</a:t>
            </a:r>
            <a:r>
              <a:rPr lang="en-US" sz="3300" dirty="0">
                <a:solidFill>
                  <a:schemeClr val="bg1"/>
                </a:solidFill>
              </a:rPr>
              <a:t> P&lt;0.05</a:t>
            </a:r>
            <a:r>
              <a:rPr lang="en-US" sz="3300" dirty="0">
                <a:solidFill>
                  <a:schemeClr val="bg1"/>
                </a:solidFill>
              </a:rPr>
              <a:t>, Figure 4a) . Beetle abundance was significantly higher in the unburned samples than in the burned grass samples (</a:t>
            </a:r>
            <a:r>
              <a:rPr lang="en-US" sz="3300" dirty="0" err="1">
                <a:solidFill>
                  <a:schemeClr val="bg1"/>
                </a:solidFill>
              </a:rPr>
              <a:t>TTest</a:t>
            </a:r>
            <a:r>
              <a:rPr lang="en-US" sz="3300" dirty="0">
                <a:solidFill>
                  <a:schemeClr val="bg1"/>
                </a:solidFill>
              </a:rPr>
              <a:t> P&lt;0.05</a:t>
            </a:r>
            <a:r>
              <a:rPr lang="en-US" sz="3300" dirty="0">
                <a:solidFill>
                  <a:schemeClr val="bg1"/>
                </a:solidFill>
              </a:rPr>
              <a:t>, Figure 4b</a:t>
            </a:r>
            <a:r>
              <a:rPr lang="en-US" sz="3300" dirty="0">
                <a:solidFill>
                  <a:schemeClr val="bg1"/>
                </a:solidFill>
              </a:rPr>
              <a:t>).</a:t>
            </a:r>
            <a:r>
              <a:rPr lang="en-US" sz="3300" b="1" dirty="0">
                <a:solidFill>
                  <a:schemeClr val="bg1"/>
                </a:solidFill>
              </a:rPr>
              <a:t> </a:t>
            </a:r>
            <a:endParaRPr lang="en-US" sz="3300" b="1" dirty="0">
              <a:solidFill>
                <a:schemeClr val="bg1"/>
              </a:solidFill>
            </a:endParaRPr>
          </a:p>
          <a:p>
            <a:pPr algn="ctr"/>
            <a:endParaRPr lang="en-US" sz="3300" b="1" dirty="0">
              <a:solidFill>
                <a:schemeClr val="bg1"/>
              </a:solidFill>
            </a:endParaRPr>
          </a:p>
          <a:p>
            <a:pPr algn="ctr"/>
            <a:r>
              <a:rPr lang="en-US" sz="3300" b="1" dirty="0">
                <a:solidFill>
                  <a:schemeClr val="bg1"/>
                </a:solidFill>
              </a:rPr>
              <a:t>Discussion</a:t>
            </a:r>
          </a:p>
          <a:p>
            <a:pPr algn="ctr"/>
            <a:endParaRPr lang="en-US" sz="3300" b="1" dirty="0">
              <a:solidFill>
                <a:schemeClr val="bg1"/>
              </a:solidFill>
            </a:endParaRPr>
          </a:p>
          <a:p>
            <a:r>
              <a:rPr lang="en-US" sz="3300" dirty="0">
                <a:solidFill>
                  <a:schemeClr val="bg1"/>
                </a:solidFill>
              </a:rPr>
              <a:t>Comparing soil properties  and </a:t>
            </a:r>
            <a:r>
              <a:rPr lang="en-US" sz="3300" dirty="0" err="1">
                <a:solidFill>
                  <a:schemeClr val="bg1"/>
                </a:solidFill>
              </a:rPr>
              <a:t>macroinvertebrate</a:t>
            </a:r>
            <a:r>
              <a:rPr lang="en-US" sz="3300" dirty="0">
                <a:solidFill>
                  <a:schemeClr val="bg1"/>
                </a:solidFill>
              </a:rPr>
              <a:t> populations from areas differing in burn regimes and plant cover gave us insights regarding how disturbance regime impacts community structure and function.  Our results showed that, even after 14 months of recovery, the soil samples from all burned sites had significantly less carbon and moisture content than their unburned counterparts, We also found that soils </a:t>
            </a:r>
            <a:r>
              <a:rPr lang="en-US" sz="3300" dirty="0">
                <a:solidFill>
                  <a:schemeClr val="bg1"/>
                </a:solidFill>
              </a:rPr>
              <a:t>under </a:t>
            </a:r>
            <a:r>
              <a:rPr lang="en-US" sz="3300" dirty="0">
                <a:solidFill>
                  <a:schemeClr val="bg1"/>
                </a:solidFill>
              </a:rPr>
              <a:t>red cedar trees had higher levels of moisture and carbon than soil under red oak in burned areas. In addition, we noticed that moisture and organic content was higher at the base of burned cedars than in surrounding soil, while the opposite trend occurred with oak trees. This could indicate that </a:t>
            </a:r>
            <a:r>
              <a:rPr lang="en-US" sz="3300" dirty="0">
                <a:solidFill>
                  <a:schemeClr val="bg1"/>
                </a:solidFill>
              </a:rPr>
              <a:t>red </a:t>
            </a:r>
            <a:r>
              <a:rPr lang="en-US" sz="3300" dirty="0">
                <a:solidFill>
                  <a:schemeClr val="bg1"/>
                </a:solidFill>
              </a:rPr>
              <a:t>cedars affect soil differently than the native </a:t>
            </a:r>
            <a:r>
              <a:rPr lang="en-US" sz="3300" dirty="0">
                <a:solidFill>
                  <a:schemeClr val="bg1"/>
                </a:solidFill>
              </a:rPr>
              <a:t>red oaks, </a:t>
            </a:r>
            <a:r>
              <a:rPr lang="en-US" sz="3300" dirty="0">
                <a:solidFill>
                  <a:schemeClr val="bg1"/>
                </a:solidFill>
              </a:rPr>
              <a:t>but </a:t>
            </a:r>
            <a:r>
              <a:rPr lang="en-US" sz="3300" dirty="0">
                <a:solidFill>
                  <a:schemeClr val="bg1"/>
                </a:solidFill>
              </a:rPr>
              <a:t>we </a:t>
            </a:r>
            <a:r>
              <a:rPr lang="en-US" sz="3300" dirty="0">
                <a:solidFill>
                  <a:schemeClr val="bg1"/>
                </a:solidFill>
              </a:rPr>
              <a:t>recommend that more research be conducted before any conclusions are made concerning </a:t>
            </a:r>
            <a:r>
              <a:rPr lang="en-US" sz="3300" dirty="0">
                <a:solidFill>
                  <a:schemeClr val="bg1"/>
                </a:solidFill>
              </a:rPr>
              <a:t>eastern </a:t>
            </a:r>
            <a:r>
              <a:rPr lang="en-US" sz="3300" dirty="0">
                <a:solidFill>
                  <a:schemeClr val="bg1"/>
                </a:solidFill>
              </a:rPr>
              <a:t>red cedar.</a:t>
            </a:r>
          </a:p>
          <a:p>
            <a:endParaRPr lang="en-US" sz="3300" dirty="0">
              <a:solidFill>
                <a:schemeClr val="bg1"/>
              </a:solidFill>
            </a:endParaRPr>
          </a:p>
          <a:p>
            <a:r>
              <a:rPr lang="en-US" sz="3300" dirty="0">
                <a:solidFill>
                  <a:schemeClr val="bg1"/>
                </a:solidFill>
              </a:rPr>
              <a:t>The </a:t>
            </a:r>
            <a:r>
              <a:rPr lang="en-US" sz="3300" dirty="0">
                <a:solidFill>
                  <a:schemeClr val="bg1"/>
                </a:solidFill>
              </a:rPr>
              <a:t>variation in soil properties between the burned and unburned </a:t>
            </a:r>
            <a:r>
              <a:rPr lang="en-US" sz="3300" dirty="0">
                <a:solidFill>
                  <a:schemeClr val="bg1"/>
                </a:solidFill>
              </a:rPr>
              <a:t>sites could </a:t>
            </a:r>
            <a:r>
              <a:rPr lang="en-US" sz="3300" dirty="0">
                <a:solidFill>
                  <a:schemeClr val="bg1"/>
                </a:solidFill>
              </a:rPr>
              <a:t>be due to the high intensity of the fire in Niobrara, which resulted from </a:t>
            </a:r>
            <a:r>
              <a:rPr lang="en-US" sz="3300" dirty="0">
                <a:solidFill>
                  <a:schemeClr val="bg1"/>
                </a:solidFill>
              </a:rPr>
              <a:t>the invasion of red cedar and a </a:t>
            </a:r>
            <a:r>
              <a:rPr lang="en-US" sz="3300" dirty="0">
                <a:solidFill>
                  <a:schemeClr val="bg1"/>
                </a:solidFill>
              </a:rPr>
              <a:t>buildup of combustible materials over a long period of fire suppression. Under natural fire patterns for that area, regular low intensity wildfires would have prevented a larger fire by removing ground litter before it accumulated (Arnos </a:t>
            </a:r>
            <a:r>
              <a:rPr lang="en-US" sz="3300" dirty="0">
                <a:solidFill>
                  <a:schemeClr val="bg1"/>
                </a:solidFill>
              </a:rPr>
              <a:t>&amp; Allison-Bunnell </a:t>
            </a:r>
            <a:r>
              <a:rPr lang="en-US" sz="3300" dirty="0">
                <a:solidFill>
                  <a:schemeClr val="bg1"/>
                </a:solidFill>
              </a:rPr>
              <a:t>2002). Had the fire been of lower intensity, our data may have shown a more noticeable trend between tree species and soil properties. </a:t>
            </a:r>
          </a:p>
          <a:p>
            <a:endParaRPr lang="en-US" sz="3300" dirty="0">
              <a:solidFill>
                <a:schemeClr val="bg1"/>
              </a:solidFill>
            </a:endParaRPr>
          </a:p>
          <a:p>
            <a:r>
              <a:rPr lang="en-US" sz="3300" dirty="0">
                <a:solidFill>
                  <a:schemeClr val="bg1"/>
                </a:solidFill>
              </a:rPr>
              <a:t>One </a:t>
            </a:r>
            <a:r>
              <a:rPr lang="en-US" sz="3300" dirty="0">
                <a:solidFill>
                  <a:schemeClr val="bg1"/>
                </a:solidFill>
              </a:rPr>
              <a:t>of the reasons why all three sites in the burned research area showed similar levels of carbon and water can possibly be attributed to where moisture and carbon accumulate in soils. Over 80% of organic matter and water in soil is found in the top layer, called humus (</a:t>
            </a:r>
            <a:r>
              <a:rPr lang="en-US" sz="3300" dirty="0" err="1">
                <a:solidFill>
                  <a:schemeClr val="bg1"/>
                </a:solidFill>
              </a:rPr>
              <a:t>Evangelou</a:t>
            </a:r>
            <a:r>
              <a:rPr lang="en-US" sz="3300" dirty="0">
                <a:solidFill>
                  <a:schemeClr val="bg1"/>
                </a:solidFill>
              </a:rPr>
              <a:t> 1998). </a:t>
            </a:r>
            <a:r>
              <a:rPr lang="en-US" sz="3300" dirty="0">
                <a:solidFill>
                  <a:schemeClr val="bg1"/>
                </a:solidFill>
              </a:rPr>
              <a:t>Although </a:t>
            </a:r>
            <a:r>
              <a:rPr lang="en-US" sz="3300" dirty="0">
                <a:solidFill>
                  <a:schemeClr val="bg1"/>
                </a:solidFill>
              </a:rPr>
              <a:t>this material is found in much higher densities under tree cover than in open environments, the majority of it is consumed during a fire, regardless of density (Nave et al. 2011). Once the humus layer is burned, soil undergoes a process of transition from larger to smaller particles as sand particulate breaks down into silt and clay under the high heat (</a:t>
            </a:r>
            <a:r>
              <a:rPr lang="en-US" sz="3300" dirty="0" err="1">
                <a:solidFill>
                  <a:schemeClr val="bg1"/>
                </a:solidFill>
              </a:rPr>
              <a:t>Stoof</a:t>
            </a:r>
            <a:r>
              <a:rPr lang="en-US" sz="3300" dirty="0">
                <a:solidFill>
                  <a:schemeClr val="bg1"/>
                </a:solidFill>
              </a:rPr>
              <a:t> et al. 2010). This results in fairly uniform soil composition throughout the burn area. </a:t>
            </a:r>
          </a:p>
          <a:p>
            <a:endParaRPr lang="en-US" sz="3300" dirty="0">
              <a:solidFill>
                <a:schemeClr val="bg1"/>
              </a:solidFill>
            </a:endParaRPr>
          </a:p>
          <a:p>
            <a:r>
              <a:rPr lang="en-US" sz="3300" dirty="0">
                <a:solidFill>
                  <a:schemeClr val="bg1"/>
                </a:solidFill>
              </a:rPr>
              <a:t>Beetles </a:t>
            </a:r>
            <a:r>
              <a:rPr lang="en-US" sz="3300" dirty="0">
                <a:solidFill>
                  <a:schemeClr val="bg1"/>
                </a:solidFill>
              </a:rPr>
              <a:t>are frequently used as </a:t>
            </a:r>
            <a:r>
              <a:rPr lang="en-US" sz="3300" dirty="0" err="1">
                <a:solidFill>
                  <a:schemeClr val="bg1"/>
                </a:solidFill>
              </a:rPr>
              <a:t>bioindicators</a:t>
            </a:r>
            <a:r>
              <a:rPr lang="en-US" sz="3300" dirty="0">
                <a:solidFill>
                  <a:schemeClr val="bg1"/>
                </a:solidFill>
              </a:rPr>
              <a:t> of environmental </a:t>
            </a:r>
            <a:r>
              <a:rPr lang="en-US" sz="3300" dirty="0">
                <a:solidFill>
                  <a:schemeClr val="bg1"/>
                </a:solidFill>
              </a:rPr>
              <a:t>chang</a:t>
            </a:r>
            <a:r>
              <a:rPr lang="en-US" sz="3300" dirty="0">
                <a:solidFill>
                  <a:schemeClr val="bg1"/>
                </a:solidFill>
              </a:rPr>
              <a:t>e</a:t>
            </a:r>
            <a:r>
              <a:rPr lang="en-US" sz="3300" dirty="0">
                <a:solidFill>
                  <a:schemeClr val="bg1"/>
                </a:solidFill>
              </a:rPr>
              <a:t>.  </a:t>
            </a:r>
            <a:r>
              <a:rPr lang="en-US" sz="3300" dirty="0">
                <a:solidFill>
                  <a:schemeClr val="bg1"/>
                </a:solidFill>
              </a:rPr>
              <a:t>Despite limitations of  sample size, we were able to detect differences in beetle populations that may reflect community-level responses to change in vegetative cover and soil properties related to fire disturbance. Continued work with other soil-associated macroinvertebrates may also reflect these changes, but they were not </a:t>
            </a:r>
            <a:r>
              <a:rPr lang="en-US" sz="3300" dirty="0">
                <a:solidFill>
                  <a:schemeClr val="bg1"/>
                </a:solidFill>
              </a:rPr>
              <a:t>the focus of our </a:t>
            </a:r>
            <a:r>
              <a:rPr lang="en-US" sz="3300" dirty="0">
                <a:solidFill>
                  <a:schemeClr val="bg1"/>
                </a:solidFill>
              </a:rPr>
              <a:t>study</a:t>
            </a:r>
            <a:r>
              <a:rPr lang="en-US" sz="3300" dirty="0">
                <a:solidFill>
                  <a:schemeClr val="bg1"/>
                </a:solidFill>
              </a:rPr>
              <a:t>.</a:t>
            </a:r>
            <a:endParaRPr lang="en-US" sz="3300" dirty="0">
              <a:solidFill>
                <a:schemeClr val="bg1"/>
              </a:solidFill>
            </a:endParaRPr>
          </a:p>
        </p:txBody>
      </p:sp>
      <p:sp>
        <p:nvSpPr>
          <p:cNvPr id="9" name="TextBox 8"/>
          <p:cNvSpPr txBox="1"/>
          <p:nvPr/>
        </p:nvSpPr>
        <p:spPr>
          <a:xfrm>
            <a:off x="528710" y="48234600"/>
            <a:ext cx="11739490" cy="2693045"/>
          </a:xfrm>
          <a:prstGeom prst="rect">
            <a:avLst/>
          </a:prstGeom>
          <a:solidFill>
            <a:schemeClr val="tx1">
              <a:lumMod val="95000"/>
            </a:schemeClr>
          </a:solidFill>
        </p:spPr>
        <p:style>
          <a:lnRef idx="0">
            <a:scrgbClr r="0" g="0" b="0"/>
          </a:lnRef>
          <a:fillRef idx="1003">
            <a:schemeClr val="lt1"/>
          </a:fillRef>
          <a:effectRef idx="0">
            <a:scrgbClr r="0" g="0" b="0"/>
          </a:effectRef>
          <a:fontRef idx="major"/>
        </p:style>
        <p:txBody>
          <a:bodyPr wrap="square" lIns="106674" tIns="53337" rIns="106674" bIns="53337" rtlCol="0">
            <a:spAutoFit/>
          </a:bodyPr>
          <a:lstStyle/>
          <a:p>
            <a:pPr algn="ctr"/>
            <a:r>
              <a:rPr lang="en-US" sz="1400" b="1" dirty="0">
                <a:solidFill>
                  <a:schemeClr val="bg1"/>
                </a:solidFill>
              </a:rPr>
              <a:t>References</a:t>
            </a:r>
          </a:p>
          <a:p>
            <a:pPr indent="-533370"/>
            <a:r>
              <a:rPr lang="fr-FR" sz="1400" dirty="0">
                <a:solidFill>
                  <a:schemeClr val="bg1"/>
                </a:solidFill>
              </a:rPr>
              <a:t>Arno S. F., &amp; Allison-</a:t>
            </a:r>
            <a:r>
              <a:rPr lang="fr-FR" sz="1400" dirty="0" err="1">
                <a:solidFill>
                  <a:schemeClr val="bg1"/>
                </a:solidFill>
              </a:rPr>
              <a:t>Bunnell</a:t>
            </a:r>
            <a:r>
              <a:rPr lang="fr-FR" sz="1400" dirty="0">
                <a:solidFill>
                  <a:schemeClr val="bg1"/>
                </a:solidFill>
              </a:rPr>
              <a:t> S. 2002. </a:t>
            </a:r>
            <a:r>
              <a:rPr lang="en-US" sz="1400" dirty="0">
                <a:solidFill>
                  <a:schemeClr val="bg1"/>
                </a:solidFill>
              </a:rPr>
              <a:t>Flames in our forest: Disaster or renewal?. </a:t>
            </a:r>
            <a:endParaRPr lang="en-US" sz="1400" dirty="0">
              <a:solidFill>
                <a:schemeClr val="bg1"/>
              </a:solidFill>
            </a:endParaRPr>
          </a:p>
          <a:p>
            <a:pPr indent="-533370"/>
            <a:r>
              <a:rPr lang="en-US" sz="1400" dirty="0">
                <a:solidFill>
                  <a:schemeClr val="bg1"/>
                </a:solidFill>
              </a:rPr>
              <a:t>     Washington </a:t>
            </a:r>
            <a:r>
              <a:rPr lang="en-US" sz="1400" dirty="0">
                <a:solidFill>
                  <a:schemeClr val="bg1"/>
                </a:solidFill>
              </a:rPr>
              <a:t>D.C: Island </a:t>
            </a:r>
            <a:r>
              <a:rPr lang="en-US" sz="1400" dirty="0">
                <a:solidFill>
                  <a:schemeClr val="bg1"/>
                </a:solidFill>
              </a:rPr>
              <a:t>Press</a:t>
            </a:r>
            <a:endParaRPr lang="en-US" sz="1400" dirty="0">
              <a:solidFill>
                <a:schemeClr val="bg1"/>
              </a:solidFill>
            </a:endParaRPr>
          </a:p>
          <a:p>
            <a:r>
              <a:rPr lang="en-US" sz="1400" dirty="0">
                <a:solidFill>
                  <a:schemeClr val="bg1"/>
                </a:solidFill>
              </a:rPr>
              <a:t>Briggs, J., A.  Knapp and B. Brock. 2002. Expansion of Woody Plants in </a:t>
            </a:r>
            <a:r>
              <a:rPr lang="en-US" sz="1400" dirty="0" err="1">
                <a:solidFill>
                  <a:schemeClr val="bg1"/>
                </a:solidFill>
              </a:rPr>
              <a:t>Tallgrass</a:t>
            </a:r>
            <a:r>
              <a:rPr lang="en-US" sz="1400" dirty="0">
                <a:solidFill>
                  <a:schemeClr val="bg1"/>
                </a:solidFill>
              </a:rPr>
              <a:t> Prairie: </a:t>
            </a:r>
            <a:r>
              <a:rPr lang="en-US" sz="1400" dirty="0">
                <a:solidFill>
                  <a:schemeClr val="bg1"/>
                </a:solidFill>
              </a:rPr>
              <a:t>  </a:t>
            </a:r>
          </a:p>
          <a:p>
            <a:r>
              <a:rPr lang="en-US" sz="1400" dirty="0">
                <a:solidFill>
                  <a:schemeClr val="bg1"/>
                </a:solidFill>
              </a:rPr>
              <a:t> </a:t>
            </a:r>
            <a:r>
              <a:rPr lang="en-US" sz="1400" dirty="0">
                <a:solidFill>
                  <a:schemeClr val="bg1"/>
                </a:solidFill>
              </a:rPr>
              <a:t>    A </a:t>
            </a:r>
            <a:r>
              <a:rPr lang="en-US" sz="1400" dirty="0">
                <a:solidFill>
                  <a:schemeClr val="bg1"/>
                </a:solidFill>
              </a:rPr>
              <a:t>Fifteen-year Study of Fire and Fire-grazing Interactions.  American Midlands Naturalist 147:287-294.</a:t>
            </a:r>
          </a:p>
          <a:p>
            <a:r>
              <a:rPr lang="en-US" sz="1400" dirty="0" err="1">
                <a:solidFill>
                  <a:schemeClr val="bg1"/>
                </a:solidFill>
              </a:rPr>
              <a:t>Evangelou</a:t>
            </a:r>
            <a:r>
              <a:rPr lang="en-US" sz="1400" dirty="0">
                <a:solidFill>
                  <a:schemeClr val="bg1"/>
                </a:solidFill>
              </a:rPr>
              <a:t>, V. P. 1998. Environmental soil and water chemistry: Principles and applications. New York, </a:t>
            </a:r>
            <a:r>
              <a:rPr lang="en-US" sz="1400" dirty="0">
                <a:solidFill>
                  <a:schemeClr val="bg1"/>
                </a:solidFill>
              </a:rPr>
              <a:t>NY</a:t>
            </a:r>
            <a:r>
              <a:rPr lang="en-US" sz="1400" dirty="0">
                <a:solidFill>
                  <a:schemeClr val="bg1"/>
                </a:solidFill>
              </a:rPr>
              <a:t>: </a:t>
            </a:r>
            <a:r>
              <a:rPr lang="en-US" sz="1400" dirty="0">
                <a:solidFill>
                  <a:schemeClr val="bg1"/>
                </a:solidFill>
              </a:rPr>
              <a:t> </a:t>
            </a:r>
          </a:p>
          <a:p>
            <a:r>
              <a:rPr lang="en-US" sz="1400" dirty="0">
                <a:solidFill>
                  <a:schemeClr val="bg1"/>
                </a:solidFill>
              </a:rPr>
              <a:t> </a:t>
            </a:r>
            <a:r>
              <a:rPr lang="en-US" sz="1400" dirty="0">
                <a:solidFill>
                  <a:schemeClr val="bg1"/>
                </a:solidFill>
              </a:rPr>
              <a:t>    John </a:t>
            </a:r>
            <a:r>
              <a:rPr lang="en-US" sz="1400" dirty="0">
                <a:solidFill>
                  <a:schemeClr val="bg1"/>
                </a:solidFill>
              </a:rPr>
              <a:t>Wiley &amp; Sons Inc.</a:t>
            </a:r>
          </a:p>
          <a:p>
            <a:r>
              <a:rPr lang="en-US" sz="1400" dirty="0" err="1">
                <a:solidFill>
                  <a:schemeClr val="bg1"/>
                </a:solidFill>
              </a:rPr>
              <a:t>Helzer</a:t>
            </a:r>
            <a:r>
              <a:rPr lang="en-US" sz="1400" dirty="0">
                <a:solidFill>
                  <a:schemeClr val="bg1"/>
                </a:solidFill>
              </a:rPr>
              <a:t>, C. </a:t>
            </a:r>
            <a:r>
              <a:rPr lang="en-US" sz="1400" dirty="0">
                <a:solidFill>
                  <a:schemeClr val="bg1"/>
                </a:solidFill>
              </a:rPr>
              <a:t>2012. Second </a:t>
            </a:r>
            <a:r>
              <a:rPr lang="en-US" sz="1400" dirty="0">
                <a:solidFill>
                  <a:schemeClr val="bg1"/>
                </a:solidFill>
              </a:rPr>
              <a:t>Update on Wildfire Impacts at the Niobrara Valley Preserve. http://prairieecologist.com/2012/08/01</a:t>
            </a:r>
          </a:p>
          <a:p>
            <a:r>
              <a:rPr lang="en-US" sz="1400" dirty="0">
                <a:solidFill>
                  <a:schemeClr val="bg1"/>
                </a:solidFill>
              </a:rPr>
              <a:t>Nave</a:t>
            </a:r>
            <a:r>
              <a:rPr lang="en-US" sz="1400" dirty="0">
                <a:solidFill>
                  <a:schemeClr val="bg1"/>
                </a:solidFill>
              </a:rPr>
              <a:t>, L. E.,  Vance, E. D., Swanston, C. W., &amp; Curtis, P. S. 2011. Fire effects on temperate forest soil </a:t>
            </a:r>
            <a:r>
              <a:rPr lang="en-US" sz="1400" dirty="0">
                <a:solidFill>
                  <a:schemeClr val="bg1"/>
                </a:solidFill>
              </a:rPr>
              <a:t>carbon </a:t>
            </a:r>
            <a:r>
              <a:rPr lang="en-US" sz="1400" dirty="0">
                <a:solidFill>
                  <a:schemeClr val="bg1"/>
                </a:solidFill>
              </a:rPr>
              <a:t>and nitrogen </a:t>
            </a:r>
            <a:endParaRPr lang="en-US" sz="1400" dirty="0">
              <a:solidFill>
                <a:schemeClr val="bg1"/>
              </a:solidFill>
            </a:endParaRPr>
          </a:p>
          <a:p>
            <a:r>
              <a:rPr lang="en-US" sz="1400" dirty="0">
                <a:solidFill>
                  <a:schemeClr val="bg1"/>
                </a:solidFill>
              </a:rPr>
              <a:t> </a:t>
            </a:r>
            <a:r>
              <a:rPr lang="en-US" sz="1400" dirty="0">
                <a:solidFill>
                  <a:schemeClr val="bg1"/>
                </a:solidFill>
              </a:rPr>
              <a:t>    storage</a:t>
            </a:r>
            <a:r>
              <a:rPr lang="en-US" sz="1400" dirty="0">
                <a:solidFill>
                  <a:schemeClr val="bg1"/>
                </a:solidFill>
              </a:rPr>
              <a:t>. </a:t>
            </a:r>
            <a:r>
              <a:rPr lang="en-US" sz="1400" i="1" dirty="0">
                <a:solidFill>
                  <a:schemeClr val="bg1"/>
                </a:solidFill>
              </a:rPr>
              <a:t>Ecological Applications</a:t>
            </a:r>
            <a:r>
              <a:rPr lang="en-US" sz="1400" dirty="0">
                <a:solidFill>
                  <a:schemeClr val="bg1"/>
                </a:solidFill>
              </a:rPr>
              <a:t> 21(4): 1189-1201.</a:t>
            </a:r>
          </a:p>
          <a:p>
            <a:r>
              <a:rPr lang="en-US" sz="1400" dirty="0" err="1">
                <a:solidFill>
                  <a:schemeClr val="bg1"/>
                </a:solidFill>
              </a:rPr>
              <a:t>Stoof</a:t>
            </a:r>
            <a:r>
              <a:rPr lang="en-US" sz="1400" dirty="0">
                <a:solidFill>
                  <a:schemeClr val="bg1"/>
                </a:solidFill>
              </a:rPr>
              <a:t>, C. R., </a:t>
            </a:r>
            <a:r>
              <a:rPr lang="en-US" sz="1400" dirty="0" err="1">
                <a:solidFill>
                  <a:schemeClr val="bg1"/>
                </a:solidFill>
              </a:rPr>
              <a:t>Wesseling</a:t>
            </a:r>
            <a:r>
              <a:rPr lang="en-US" sz="1400" dirty="0">
                <a:solidFill>
                  <a:schemeClr val="bg1"/>
                </a:solidFill>
              </a:rPr>
              <a:t> J. G., &amp; </a:t>
            </a:r>
            <a:r>
              <a:rPr lang="en-US" sz="1400" dirty="0" err="1">
                <a:solidFill>
                  <a:schemeClr val="bg1"/>
                </a:solidFill>
              </a:rPr>
              <a:t>Ritesma</a:t>
            </a:r>
            <a:r>
              <a:rPr lang="en-US" sz="1400" dirty="0">
                <a:solidFill>
                  <a:schemeClr val="bg1"/>
                </a:solidFill>
              </a:rPr>
              <a:t>, C. J. 2010. Effects of soil and ash on soil water retention. </a:t>
            </a:r>
            <a:r>
              <a:rPr lang="en-US" sz="1400" i="1" dirty="0" err="1">
                <a:solidFill>
                  <a:schemeClr val="bg1"/>
                </a:solidFill>
              </a:rPr>
              <a:t>Geoderma</a:t>
            </a:r>
            <a:r>
              <a:rPr lang="en-US" sz="1400" dirty="0">
                <a:solidFill>
                  <a:schemeClr val="bg1"/>
                </a:solidFill>
              </a:rPr>
              <a:t> </a:t>
            </a:r>
            <a:r>
              <a:rPr lang="en-US" sz="1400" dirty="0">
                <a:solidFill>
                  <a:schemeClr val="bg1"/>
                </a:solidFill>
              </a:rPr>
              <a:t>159(4): 276-285. </a:t>
            </a:r>
          </a:p>
          <a:p>
            <a:r>
              <a:rPr lang="en-US" sz="1400" dirty="0">
                <a:solidFill>
                  <a:schemeClr val="bg1"/>
                </a:solidFill>
              </a:rPr>
              <a:t>Xu, P., Ming, Q., &amp; </a:t>
            </a:r>
            <a:r>
              <a:rPr lang="en-US" sz="1400" dirty="0" err="1">
                <a:solidFill>
                  <a:schemeClr val="bg1"/>
                </a:solidFill>
              </a:rPr>
              <a:t>Xue</a:t>
            </a:r>
            <a:r>
              <a:rPr lang="en-US" sz="1400" dirty="0">
                <a:solidFill>
                  <a:schemeClr val="bg1"/>
                </a:solidFill>
              </a:rPr>
              <a:t>, L. 2013. Effects of forest fire on forest soils. </a:t>
            </a:r>
            <a:r>
              <a:rPr lang="en-US" sz="1400" i="1" dirty="0" err="1">
                <a:solidFill>
                  <a:schemeClr val="bg1"/>
                </a:solidFill>
              </a:rPr>
              <a:t>Shengtaixue</a:t>
            </a:r>
            <a:r>
              <a:rPr lang="en-US" sz="1400" i="1" dirty="0">
                <a:solidFill>
                  <a:schemeClr val="bg1"/>
                </a:solidFill>
              </a:rPr>
              <a:t> </a:t>
            </a:r>
            <a:r>
              <a:rPr lang="en-US" sz="1400" i="1" dirty="0" err="1">
                <a:solidFill>
                  <a:schemeClr val="bg1"/>
                </a:solidFill>
              </a:rPr>
              <a:t>Zazhi</a:t>
            </a:r>
            <a:r>
              <a:rPr lang="en-US" sz="1400" dirty="0">
                <a:solidFill>
                  <a:schemeClr val="bg1"/>
                </a:solidFill>
              </a:rPr>
              <a:t> 32(6): </a:t>
            </a:r>
            <a:r>
              <a:rPr lang="en-US" sz="1400" dirty="0">
                <a:solidFill>
                  <a:schemeClr val="bg1"/>
                </a:solidFill>
              </a:rPr>
              <a:t>1596-1606</a:t>
            </a:r>
            <a:endParaRPr lang="en-US" sz="2300" b="1" dirty="0">
              <a:solidFill>
                <a:schemeClr val="bg1"/>
              </a:solidFill>
            </a:endParaRPr>
          </a:p>
        </p:txBody>
      </p:sp>
      <p:sp>
        <p:nvSpPr>
          <p:cNvPr id="11" name="TextBox 10"/>
          <p:cNvSpPr txBox="1"/>
          <p:nvPr/>
        </p:nvSpPr>
        <p:spPr>
          <a:xfrm>
            <a:off x="12640075" y="28908851"/>
            <a:ext cx="25680904" cy="1723549"/>
          </a:xfrm>
          <a:prstGeom prst="rect">
            <a:avLst/>
          </a:prstGeom>
        </p:spPr>
        <p:style>
          <a:lnRef idx="2">
            <a:schemeClr val="accent6"/>
          </a:lnRef>
          <a:fillRef idx="1">
            <a:schemeClr val="lt1"/>
          </a:fillRef>
          <a:effectRef idx="0">
            <a:schemeClr val="accent6"/>
          </a:effectRef>
          <a:fontRef idx="minor">
            <a:schemeClr val="dk1"/>
          </a:fontRef>
        </p:style>
        <p:txBody>
          <a:bodyPr wrap="square" lIns="106674" tIns="53337" rIns="106674" bIns="53337" rtlCol="0">
            <a:spAutoFit/>
          </a:bodyPr>
          <a:lstStyle/>
          <a:p>
            <a:r>
              <a:rPr lang="en-US" sz="3500" dirty="0">
                <a:solidFill>
                  <a:schemeClr val="bg1"/>
                </a:solidFill>
              </a:rPr>
              <a:t>Figures 2a and 2b. Type of vegetative cover and the percentage of the soil (by weight) made up of either organic compounds (a) or water (b). Error bars indicate standard deviations.  Horizontal bars indicate relevant comparisons that were at least marginally significantly different (P&lt;0.10).  </a:t>
            </a:r>
            <a:endParaRPr lang="en-US" sz="3500" dirty="0">
              <a:solidFill>
                <a:schemeClr val="bg1"/>
              </a:solidFill>
            </a:endParaRPr>
          </a:p>
        </p:txBody>
      </p:sp>
      <p:sp>
        <p:nvSpPr>
          <p:cNvPr id="12" name="TextBox 11"/>
          <p:cNvSpPr txBox="1"/>
          <p:nvPr/>
        </p:nvSpPr>
        <p:spPr>
          <a:xfrm>
            <a:off x="12748530" y="38478073"/>
            <a:ext cx="25572449" cy="2139041"/>
          </a:xfrm>
          <a:prstGeom prst="rect">
            <a:avLst/>
          </a:prstGeom>
        </p:spPr>
        <p:style>
          <a:lnRef idx="2">
            <a:schemeClr val="accent6"/>
          </a:lnRef>
          <a:fillRef idx="1">
            <a:schemeClr val="lt1"/>
          </a:fillRef>
          <a:effectRef idx="0">
            <a:schemeClr val="accent6"/>
          </a:effectRef>
          <a:fontRef idx="minor">
            <a:schemeClr val="dk1"/>
          </a:fontRef>
        </p:style>
        <p:txBody>
          <a:bodyPr wrap="square" lIns="106674" tIns="53337" rIns="106674" bIns="53337" rtlCol="0">
            <a:spAutoFit/>
          </a:bodyPr>
          <a:lstStyle/>
          <a:p>
            <a:r>
              <a:rPr lang="en-US" sz="3300" dirty="0">
                <a:solidFill>
                  <a:schemeClr val="bg1"/>
                </a:solidFill>
              </a:rPr>
              <a:t>Figures 3a and 3b. The differences in carbon and moisture content between samples taken at 1 meter from the tree base and samples taken 5 meters from the tree base. Soil beneath burned red cedars was significantly higher in moisture content than soil at 5m.  No other significant comparisons were found.  Error bars indicate standard deviations.</a:t>
            </a:r>
            <a:endParaRPr lang="en-US" sz="3300" dirty="0">
              <a:solidFill>
                <a:schemeClr val="bg1"/>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30505" y="11144438"/>
            <a:ext cx="12712700" cy="8419163"/>
          </a:xfrm>
          <a:prstGeom prst="rect">
            <a:avLst/>
          </a:prstGeom>
          <a:ln>
            <a:noFill/>
          </a:ln>
          <a:effectLst>
            <a:softEdge rad="112500"/>
          </a:effectLst>
        </p:spPr>
      </p:pic>
      <p:pic>
        <p:nvPicPr>
          <p:cNvPr id="22"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1050" t="2060" r="1587" b="2469"/>
          <a:stretch/>
        </p:blipFill>
        <p:spPr bwMode="auto">
          <a:xfrm>
            <a:off x="12748529" y="30914975"/>
            <a:ext cx="12565747" cy="7400925"/>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l="1924" t="2270" r="1248" b="2464"/>
          <a:stretch/>
        </p:blipFill>
        <p:spPr bwMode="auto">
          <a:xfrm>
            <a:off x="25839350" y="30914975"/>
            <a:ext cx="12481629" cy="740092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Left-Right Arrow 33"/>
          <p:cNvSpPr/>
          <p:nvPr/>
        </p:nvSpPr>
        <p:spPr>
          <a:xfrm>
            <a:off x="36699445" y="17861698"/>
            <a:ext cx="977900" cy="177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106674" tIns="53337" rIns="106674" bIns="53337" rtlCol="0" anchor="ctr"/>
          <a:lstStyle/>
          <a:p>
            <a:pPr algn="ctr"/>
            <a:endParaRPr lang="en-US"/>
          </a:p>
        </p:txBody>
      </p:sp>
      <p:sp>
        <p:nvSpPr>
          <p:cNvPr id="35" name="TextBox 34"/>
          <p:cNvSpPr txBox="1"/>
          <p:nvPr/>
        </p:nvSpPr>
        <p:spPr>
          <a:xfrm>
            <a:off x="36741395" y="18109683"/>
            <a:ext cx="1001735" cy="323166"/>
          </a:xfrm>
          <a:prstGeom prst="rect">
            <a:avLst/>
          </a:prstGeom>
          <a:noFill/>
        </p:spPr>
        <p:txBody>
          <a:bodyPr wrap="square" lIns="106674" tIns="53337" rIns="106674" bIns="53337" rtlCol="0">
            <a:spAutoFit/>
          </a:bodyPr>
          <a:lstStyle/>
          <a:p>
            <a:r>
              <a:rPr lang="en-US" sz="1400" dirty="0"/>
              <a:t>2 miles</a:t>
            </a:r>
            <a:endParaRPr lang="en-US" sz="1400" dirty="0"/>
          </a:p>
        </p:txBody>
      </p:sp>
      <p:sp>
        <p:nvSpPr>
          <p:cNvPr id="36" name="Left-Right Arrow 35"/>
          <p:cNvSpPr/>
          <p:nvPr/>
        </p:nvSpPr>
        <p:spPr>
          <a:xfrm>
            <a:off x="23400473" y="18883895"/>
            <a:ext cx="1511300" cy="177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106674" tIns="53337" rIns="106674" bIns="53337" rtlCol="0" anchor="ctr"/>
          <a:lstStyle/>
          <a:p>
            <a:pPr algn="ctr"/>
            <a:endParaRPr lang="en-US"/>
          </a:p>
        </p:txBody>
      </p:sp>
      <p:sp>
        <p:nvSpPr>
          <p:cNvPr id="37" name="TextBox 36"/>
          <p:cNvSpPr txBox="1"/>
          <p:nvPr/>
        </p:nvSpPr>
        <p:spPr>
          <a:xfrm>
            <a:off x="23711623" y="19080411"/>
            <a:ext cx="977900" cy="323166"/>
          </a:xfrm>
          <a:prstGeom prst="rect">
            <a:avLst/>
          </a:prstGeom>
          <a:noFill/>
        </p:spPr>
        <p:txBody>
          <a:bodyPr wrap="square" lIns="106674" tIns="53337" rIns="106674" bIns="53337" rtlCol="0">
            <a:spAutoFit/>
          </a:bodyPr>
          <a:lstStyle/>
          <a:p>
            <a:r>
              <a:rPr lang="en-US" sz="1400" dirty="0"/>
              <a:t>.5 miles</a:t>
            </a:r>
            <a:endParaRPr lang="en-US" sz="1400" dirty="0"/>
          </a:p>
        </p:txBody>
      </p:sp>
      <p:sp>
        <p:nvSpPr>
          <p:cNvPr id="14" name="TextBox 13"/>
          <p:cNvSpPr txBox="1"/>
          <p:nvPr/>
        </p:nvSpPr>
        <p:spPr>
          <a:xfrm>
            <a:off x="19824700" y="14789835"/>
            <a:ext cx="5087073" cy="359073"/>
          </a:xfrm>
          <a:prstGeom prst="rect">
            <a:avLst/>
          </a:prstGeom>
          <a:solidFill>
            <a:srgbClr val="0070C0"/>
          </a:solidFill>
          <a:ln>
            <a:solidFill>
              <a:schemeClr val="tx1"/>
            </a:solidFill>
          </a:ln>
        </p:spPr>
        <p:txBody>
          <a:bodyPr wrap="square" lIns="106674" tIns="53337" rIns="106674" bIns="53337" rtlCol="0">
            <a:spAutoFit/>
          </a:bodyPr>
          <a:lstStyle/>
          <a:p>
            <a:r>
              <a:rPr lang="en-US" sz="1600" dirty="0"/>
              <a:t>Burned Oak, Burned Cedar, and Burned Prairie</a:t>
            </a:r>
            <a:endParaRPr lang="en-US" sz="1600" dirty="0"/>
          </a:p>
        </p:txBody>
      </p:sp>
      <p:sp>
        <p:nvSpPr>
          <p:cNvPr id="15" name="TextBox 14"/>
          <p:cNvSpPr txBox="1"/>
          <p:nvPr/>
        </p:nvSpPr>
        <p:spPr>
          <a:xfrm>
            <a:off x="14135100" y="15109528"/>
            <a:ext cx="4356100" cy="359073"/>
          </a:xfrm>
          <a:prstGeom prst="rect">
            <a:avLst/>
          </a:prstGeom>
          <a:solidFill>
            <a:srgbClr val="0070C0"/>
          </a:solidFill>
          <a:ln>
            <a:solidFill>
              <a:schemeClr val="tx1"/>
            </a:solidFill>
          </a:ln>
        </p:spPr>
        <p:txBody>
          <a:bodyPr wrap="square" lIns="106674" tIns="53337" rIns="106674" bIns="53337" rtlCol="0">
            <a:spAutoFit/>
          </a:bodyPr>
          <a:lstStyle/>
          <a:p>
            <a:r>
              <a:rPr lang="en-US" sz="1600" dirty="0"/>
              <a:t>Unburned Prairie, and Unburned Oak</a:t>
            </a:r>
            <a:endParaRPr lang="en-US" sz="1600" dirty="0"/>
          </a:p>
        </p:txBody>
      </p:sp>
      <p:sp>
        <p:nvSpPr>
          <p:cNvPr id="40" name="TextBox 39"/>
          <p:cNvSpPr txBox="1"/>
          <p:nvPr/>
        </p:nvSpPr>
        <p:spPr>
          <a:xfrm>
            <a:off x="12640076" y="48594764"/>
            <a:ext cx="25860141" cy="2154436"/>
          </a:xfrm>
          <a:prstGeom prst="rect">
            <a:avLst/>
          </a:prstGeom>
        </p:spPr>
        <p:style>
          <a:lnRef idx="2">
            <a:schemeClr val="accent6"/>
          </a:lnRef>
          <a:fillRef idx="1">
            <a:schemeClr val="lt1"/>
          </a:fillRef>
          <a:effectRef idx="0">
            <a:schemeClr val="accent6"/>
          </a:effectRef>
          <a:fontRef idx="minor">
            <a:schemeClr val="dk1"/>
          </a:fontRef>
        </p:style>
        <p:txBody>
          <a:bodyPr wrap="square" lIns="106674" tIns="53337" rIns="106674" bIns="53337" rtlCol="0">
            <a:spAutoFit/>
          </a:bodyPr>
          <a:lstStyle/>
          <a:p>
            <a:r>
              <a:rPr lang="en-US" sz="3300" dirty="0">
                <a:solidFill>
                  <a:schemeClr val="bg1"/>
                </a:solidFill>
              </a:rPr>
              <a:t>Figures 4a and 4b. Differences in beetle richness and abundance varied significantly with location (ANOVA p&lt;0.05).  Significantly different means are indicated with different letters (T-test p&lt;0.5). Error bars indicate standard deviations.</a:t>
            </a:r>
            <a:endParaRPr lang="en-US" sz="2100" dirty="0">
              <a:solidFill>
                <a:schemeClr val="bg1"/>
              </a:solidFill>
            </a:endParaRPr>
          </a:p>
          <a:p>
            <a:endParaRPr lang="en-US" sz="2100" dirty="0">
              <a:solidFill>
                <a:schemeClr val="bg1"/>
              </a:solidFill>
            </a:endParaRPr>
          </a:p>
          <a:p>
            <a:r>
              <a:rPr lang="en-US" sz="2300" dirty="0">
                <a:solidFill>
                  <a:schemeClr val="bg1"/>
                </a:solidFill>
              </a:rPr>
              <a:t>Location Key: BG= Burned Grasse. BC= Burned Cedar, BC5 = 5m from Burned Cedar, BO = Burned Oak, UO = Unburned Oak, UO5= 5 meters from Unburned Oak</a:t>
            </a:r>
          </a:p>
          <a:p>
            <a:r>
              <a:rPr lang="en-US" sz="2300" dirty="0">
                <a:solidFill>
                  <a:schemeClr val="bg1"/>
                </a:solidFill>
              </a:rPr>
              <a:t>	</a:t>
            </a:r>
            <a:endParaRPr lang="en-US" sz="2300" dirty="0">
              <a:solidFill>
                <a:schemeClr val="bg1"/>
              </a:solidFill>
            </a:endParaRPr>
          </a:p>
        </p:txBody>
      </p:sp>
      <p:pic>
        <p:nvPicPr>
          <p:cNvPr id="38"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4951" y="2213813"/>
            <a:ext cx="4765100" cy="204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35785" y="2213813"/>
            <a:ext cx="4765100" cy="204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43101" t="25851" r="14861" b="30729"/>
          <a:stretch/>
        </p:blipFill>
        <p:spPr bwMode="auto">
          <a:xfrm>
            <a:off x="12748528" y="40846319"/>
            <a:ext cx="12721323" cy="7616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2">
            <a:extLst>
              <a:ext uri="{28A0092B-C50C-407E-A947-70E740481C1C}">
                <a14:useLocalDpi xmlns:a14="http://schemas.microsoft.com/office/drawing/2010/main" val="0"/>
              </a:ext>
            </a:extLst>
          </a:blip>
          <a:srcRect l="43591" t="38011" r="15435" b="17595"/>
          <a:stretch/>
        </p:blipFill>
        <p:spPr bwMode="auto">
          <a:xfrm>
            <a:off x="25839350" y="40846320"/>
            <a:ext cx="12503855" cy="761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35718250" y="33796985"/>
            <a:ext cx="937084" cy="323159"/>
          </a:xfrm>
          <a:prstGeom prst="rect">
            <a:avLst/>
          </a:prstGeom>
          <a:solidFill>
            <a:schemeClr val="tx1"/>
          </a:solidFill>
        </p:spPr>
        <p:txBody>
          <a:bodyPr wrap="square" lIns="106674" tIns="53337" rIns="106674" bIns="53337" rtlCol="0">
            <a:spAutoFit/>
          </a:bodyPr>
          <a:lstStyle/>
          <a:p>
            <a:r>
              <a:rPr lang="en-US" sz="1400" dirty="0">
                <a:solidFill>
                  <a:schemeClr val="bg1"/>
                </a:solidFill>
              </a:rPr>
              <a:t>1 Meter</a:t>
            </a:r>
            <a:endParaRPr lang="en-US" sz="1400" dirty="0">
              <a:solidFill>
                <a:schemeClr val="bg1"/>
              </a:solidFill>
            </a:endParaRPr>
          </a:p>
        </p:txBody>
      </p:sp>
      <p:sp>
        <p:nvSpPr>
          <p:cNvPr id="42" name="TextBox 41"/>
          <p:cNvSpPr txBox="1"/>
          <p:nvPr/>
        </p:nvSpPr>
        <p:spPr>
          <a:xfrm>
            <a:off x="36804600" y="33796481"/>
            <a:ext cx="1066800" cy="323159"/>
          </a:xfrm>
          <a:prstGeom prst="rect">
            <a:avLst/>
          </a:prstGeom>
          <a:solidFill>
            <a:schemeClr val="tx1"/>
          </a:solidFill>
        </p:spPr>
        <p:txBody>
          <a:bodyPr wrap="square" lIns="106674" tIns="53337" rIns="106674" bIns="53337" rtlCol="0">
            <a:spAutoFit/>
          </a:bodyPr>
          <a:lstStyle/>
          <a:p>
            <a:r>
              <a:rPr lang="en-US" sz="1400" dirty="0">
                <a:solidFill>
                  <a:schemeClr val="bg1"/>
                </a:solidFill>
              </a:rPr>
              <a:t>5</a:t>
            </a:r>
            <a:r>
              <a:rPr lang="en-US" sz="1400" dirty="0">
                <a:solidFill>
                  <a:schemeClr val="bg1"/>
                </a:solidFill>
              </a:rPr>
              <a:t> Meters</a:t>
            </a:r>
            <a:endParaRPr lang="en-US" sz="1400" dirty="0">
              <a:solidFill>
                <a:schemeClr val="bg1"/>
              </a:solidFill>
            </a:endParaRPr>
          </a:p>
        </p:txBody>
      </p:sp>
      <p:sp>
        <p:nvSpPr>
          <p:cNvPr id="43" name="TextBox 42"/>
          <p:cNvSpPr txBox="1"/>
          <p:nvPr/>
        </p:nvSpPr>
        <p:spPr>
          <a:xfrm>
            <a:off x="22518638" y="33463106"/>
            <a:ext cx="937084" cy="323159"/>
          </a:xfrm>
          <a:prstGeom prst="rect">
            <a:avLst/>
          </a:prstGeom>
          <a:solidFill>
            <a:schemeClr val="tx1"/>
          </a:solidFill>
        </p:spPr>
        <p:txBody>
          <a:bodyPr wrap="square" lIns="106674" tIns="53337" rIns="106674" bIns="53337" rtlCol="0">
            <a:spAutoFit/>
          </a:bodyPr>
          <a:lstStyle/>
          <a:p>
            <a:r>
              <a:rPr lang="en-US" sz="1400" dirty="0">
                <a:solidFill>
                  <a:schemeClr val="bg1"/>
                </a:solidFill>
              </a:rPr>
              <a:t>1 Meter</a:t>
            </a:r>
            <a:endParaRPr lang="en-US" sz="1400" dirty="0">
              <a:solidFill>
                <a:schemeClr val="bg1"/>
              </a:solidFill>
            </a:endParaRPr>
          </a:p>
        </p:txBody>
      </p:sp>
      <p:sp>
        <p:nvSpPr>
          <p:cNvPr id="44" name="TextBox 43"/>
          <p:cNvSpPr txBox="1"/>
          <p:nvPr/>
        </p:nvSpPr>
        <p:spPr>
          <a:xfrm>
            <a:off x="23604988" y="33462602"/>
            <a:ext cx="1066800" cy="341119"/>
          </a:xfrm>
          <a:prstGeom prst="rect">
            <a:avLst/>
          </a:prstGeom>
          <a:solidFill>
            <a:schemeClr val="tx1"/>
          </a:solidFill>
        </p:spPr>
        <p:txBody>
          <a:bodyPr wrap="square" lIns="106674" tIns="53337" rIns="106674" bIns="53337" rtlCol="0">
            <a:spAutoFit/>
          </a:bodyPr>
          <a:lstStyle/>
          <a:p>
            <a:r>
              <a:rPr lang="en-US" sz="1500" dirty="0">
                <a:solidFill>
                  <a:schemeClr val="bg1"/>
                </a:solidFill>
              </a:rPr>
              <a:t>5</a:t>
            </a:r>
            <a:r>
              <a:rPr lang="en-US" sz="1500" dirty="0">
                <a:solidFill>
                  <a:schemeClr val="bg1"/>
                </a:solidFill>
              </a:rPr>
              <a:t> Meters</a:t>
            </a:r>
            <a:endParaRPr lang="en-US" sz="1500" dirty="0">
              <a:solidFill>
                <a:schemeClr val="bg1"/>
              </a:solidFill>
            </a:endParaRPr>
          </a:p>
        </p:txBody>
      </p:sp>
      <p:cxnSp>
        <p:nvCxnSpPr>
          <p:cNvPr id="17" name="Straight Connector 16"/>
          <p:cNvCxnSpPr/>
          <p:nvPr/>
        </p:nvCxnSpPr>
        <p:spPr>
          <a:xfrm>
            <a:off x="28181300" y="24612600"/>
            <a:ext cx="2044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2715200" y="22555200"/>
            <a:ext cx="213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4937700" y="25603200"/>
            <a:ext cx="213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1869400" y="26060400"/>
            <a:ext cx="213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9558000" y="22771100"/>
            <a:ext cx="213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5718249" y="34975800"/>
            <a:ext cx="102314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536900" y="24145805"/>
            <a:ext cx="1320715" cy="466795"/>
          </a:xfrm>
          <a:prstGeom prst="rect">
            <a:avLst/>
          </a:prstGeom>
          <a:noFill/>
        </p:spPr>
        <p:txBody>
          <a:bodyPr wrap="none" lIns="106674" tIns="53337" rIns="106674" bIns="53337" rtlCol="0">
            <a:spAutoFit/>
          </a:bodyPr>
          <a:lstStyle/>
          <a:p>
            <a:r>
              <a:rPr lang="en-US" sz="2300" dirty="0">
                <a:solidFill>
                  <a:schemeClr val="bg1"/>
                </a:solidFill>
              </a:rPr>
              <a:t>P=0.02</a:t>
            </a:r>
            <a:endParaRPr lang="en-US" sz="2300" dirty="0">
              <a:solidFill>
                <a:schemeClr val="bg1"/>
              </a:solidFill>
            </a:endParaRPr>
          </a:p>
        </p:txBody>
      </p:sp>
      <p:sp>
        <p:nvSpPr>
          <p:cNvPr id="50" name="TextBox 49"/>
          <p:cNvSpPr txBox="1"/>
          <p:nvPr/>
        </p:nvSpPr>
        <p:spPr>
          <a:xfrm>
            <a:off x="19824700" y="22271003"/>
            <a:ext cx="1320715" cy="466795"/>
          </a:xfrm>
          <a:prstGeom prst="rect">
            <a:avLst/>
          </a:prstGeom>
          <a:noFill/>
        </p:spPr>
        <p:txBody>
          <a:bodyPr wrap="none" lIns="106674" tIns="53337" rIns="106674" bIns="53337" rtlCol="0">
            <a:spAutoFit/>
          </a:bodyPr>
          <a:lstStyle/>
          <a:p>
            <a:r>
              <a:rPr lang="en-US" sz="2300" dirty="0">
                <a:solidFill>
                  <a:schemeClr val="bg1"/>
                </a:solidFill>
              </a:rPr>
              <a:t>P=0.03</a:t>
            </a:r>
            <a:endParaRPr lang="en-US" sz="2300" dirty="0">
              <a:solidFill>
                <a:schemeClr val="bg1"/>
              </a:solidFill>
            </a:endParaRPr>
          </a:p>
        </p:txBody>
      </p:sp>
      <p:sp>
        <p:nvSpPr>
          <p:cNvPr id="51" name="TextBox 50"/>
          <p:cNvSpPr txBox="1"/>
          <p:nvPr/>
        </p:nvSpPr>
        <p:spPr>
          <a:xfrm>
            <a:off x="33121643" y="22088405"/>
            <a:ext cx="1320715" cy="466795"/>
          </a:xfrm>
          <a:prstGeom prst="rect">
            <a:avLst/>
          </a:prstGeom>
          <a:noFill/>
        </p:spPr>
        <p:txBody>
          <a:bodyPr wrap="none" lIns="106674" tIns="53337" rIns="106674" bIns="53337" rtlCol="0">
            <a:spAutoFit/>
          </a:bodyPr>
          <a:lstStyle/>
          <a:p>
            <a:r>
              <a:rPr lang="en-US" sz="2300" dirty="0">
                <a:solidFill>
                  <a:schemeClr val="bg1"/>
                </a:solidFill>
              </a:rPr>
              <a:t>P=0.02</a:t>
            </a:r>
            <a:endParaRPr lang="en-US" sz="2300" dirty="0">
              <a:solidFill>
                <a:schemeClr val="bg1"/>
              </a:solidFill>
            </a:endParaRPr>
          </a:p>
        </p:txBody>
      </p:sp>
      <p:sp>
        <p:nvSpPr>
          <p:cNvPr id="52" name="TextBox 51"/>
          <p:cNvSpPr txBox="1"/>
          <p:nvPr/>
        </p:nvSpPr>
        <p:spPr>
          <a:xfrm>
            <a:off x="22284274" y="25593605"/>
            <a:ext cx="1320715" cy="466795"/>
          </a:xfrm>
          <a:prstGeom prst="rect">
            <a:avLst/>
          </a:prstGeom>
          <a:noFill/>
        </p:spPr>
        <p:txBody>
          <a:bodyPr wrap="none" lIns="106674" tIns="53337" rIns="106674" bIns="53337" rtlCol="0">
            <a:spAutoFit/>
          </a:bodyPr>
          <a:lstStyle/>
          <a:p>
            <a:r>
              <a:rPr lang="en-US" sz="2300" dirty="0">
                <a:solidFill>
                  <a:schemeClr val="bg1"/>
                </a:solidFill>
              </a:rPr>
              <a:t>P=0.04</a:t>
            </a:r>
            <a:endParaRPr lang="en-US" sz="2300" dirty="0">
              <a:solidFill>
                <a:schemeClr val="bg1"/>
              </a:solidFill>
            </a:endParaRPr>
          </a:p>
        </p:txBody>
      </p:sp>
      <p:sp>
        <p:nvSpPr>
          <p:cNvPr id="53" name="TextBox 52"/>
          <p:cNvSpPr txBox="1"/>
          <p:nvPr/>
        </p:nvSpPr>
        <p:spPr>
          <a:xfrm>
            <a:off x="35334619" y="25136405"/>
            <a:ext cx="1511472" cy="466795"/>
          </a:xfrm>
          <a:prstGeom prst="rect">
            <a:avLst/>
          </a:prstGeom>
          <a:noFill/>
        </p:spPr>
        <p:txBody>
          <a:bodyPr wrap="none" lIns="106674" tIns="53337" rIns="106674" bIns="53337" rtlCol="0">
            <a:spAutoFit/>
          </a:bodyPr>
          <a:lstStyle/>
          <a:p>
            <a:r>
              <a:rPr lang="en-US" sz="2300" dirty="0">
                <a:solidFill>
                  <a:schemeClr val="bg1"/>
                </a:solidFill>
              </a:rPr>
              <a:t>P=0.052</a:t>
            </a:r>
            <a:endParaRPr lang="en-US" sz="2300" dirty="0">
              <a:solidFill>
                <a:schemeClr val="bg1"/>
              </a:solidFill>
            </a:endParaRPr>
          </a:p>
        </p:txBody>
      </p:sp>
      <p:sp>
        <p:nvSpPr>
          <p:cNvPr id="27" name="TextBox 26"/>
          <p:cNvSpPr txBox="1"/>
          <p:nvPr/>
        </p:nvSpPr>
        <p:spPr>
          <a:xfrm>
            <a:off x="34267818" y="43548300"/>
            <a:ext cx="1241381" cy="800100"/>
          </a:xfrm>
          <a:prstGeom prst="rect">
            <a:avLst/>
          </a:prstGeom>
          <a:solidFill>
            <a:schemeClr val="tx1"/>
          </a:solidFill>
        </p:spPr>
        <p:txBody>
          <a:bodyPr wrap="square" lIns="106674" tIns="53337" rIns="106674" bIns="53337" rtlCol="0">
            <a:spAutoFit/>
          </a:bodyPr>
          <a:lstStyle/>
          <a:p>
            <a:endParaRPr lang="en-US" sz="2100" dirty="0"/>
          </a:p>
        </p:txBody>
      </p:sp>
      <p:sp>
        <p:nvSpPr>
          <p:cNvPr id="55" name="TextBox 54"/>
          <p:cNvSpPr txBox="1"/>
          <p:nvPr/>
        </p:nvSpPr>
        <p:spPr>
          <a:xfrm>
            <a:off x="28790815" y="43688913"/>
            <a:ext cx="1066800" cy="430887"/>
          </a:xfrm>
          <a:prstGeom prst="rect">
            <a:avLst/>
          </a:prstGeom>
          <a:solidFill>
            <a:schemeClr val="tx1"/>
          </a:solidFill>
        </p:spPr>
        <p:txBody>
          <a:bodyPr wrap="square" lIns="106674" tIns="53337" rIns="106674" bIns="53337" rtlCol="0">
            <a:spAutoFit/>
          </a:bodyPr>
          <a:lstStyle/>
          <a:p>
            <a:endParaRPr lang="en-US" sz="2100" dirty="0"/>
          </a:p>
        </p:txBody>
      </p:sp>
      <p:sp>
        <p:nvSpPr>
          <p:cNvPr id="56" name="TextBox 55"/>
          <p:cNvSpPr txBox="1"/>
          <p:nvPr/>
        </p:nvSpPr>
        <p:spPr>
          <a:xfrm>
            <a:off x="27181175" y="43765113"/>
            <a:ext cx="1066800" cy="430887"/>
          </a:xfrm>
          <a:prstGeom prst="rect">
            <a:avLst/>
          </a:prstGeom>
          <a:solidFill>
            <a:schemeClr val="tx1"/>
          </a:solidFill>
        </p:spPr>
        <p:txBody>
          <a:bodyPr wrap="square" lIns="106674" tIns="53337" rIns="106674" bIns="53337" rtlCol="0">
            <a:spAutoFit/>
          </a:bodyPr>
          <a:lstStyle/>
          <a:p>
            <a:endParaRPr lang="en-US" sz="2100" dirty="0"/>
          </a:p>
        </p:txBody>
      </p:sp>
      <p:sp>
        <p:nvSpPr>
          <p:cNvPr id="57" name="TextBox 56"/>
          <p:cNvSpPr txBox="1"/>
          <p:nvPr/>
        </p:nvSpPr>
        <p:spPr>
          <a:xfrm>
            <a:off x="14668500" y="43649900"/>
            <a:ext cx="1066800" cy="430887"/>
          </a:xfrm>
          <a:prstGeom prst="rect">
            <a:avLst/>
          </a:prstGeom>
          <a:solidFill>
            <a:schemeClr val="tx1"/>
          </a:solidFill>
        </p:spPr>
        <p:txBody>
          <a:bodyPr wrap="square" lIns="106674" tIns="53337" rIns="106674" bIns="53337" rtlCol="0">
            <a:spAutoFit/>
          </a:bodyPr>
          <a:lstStyle/>
          <a:p>
            <a:endParaRPr lang="en-US" sz="2100" dirty="0"/>
          </a:p>
        </p:txBody>
      </p:sp>
      <p:sp>
        <p:nvSpPr>
          <p:cNvPr id="58" name="TextBox 57"/>
          <p:cNvSpPr txBox="1"/>
          <p:nvPr/>
        </p:nvSpPr>
        <p:spPr>
          <a:xfrm>
            <a:off x="23928137" y="42012513"/>
            <a:ext cx="1066800" cy="430887"/>
          </a:xfrm>
          <a:prstGeom prst="rect">
            <a:avLst/>
          </a:prstGeom>
          <a:solidFill>
            <a:schemeClr val="tx1"/>
          </a:solidFill>
        </p:spPr>
        <p:txBody>
          <a:bodyPr wrap="square" lIns="106674" tIns="53337" rIns="106674" bIns="53337" rtlCol="0">
            <a:spAutoFit/>
          </a:bodyPr>
          <a:lstStyle/>
          <a:p>
            <a:endParaRPr lang="en-US" sz="2100" dirty="0"/>
          </a:p>
        </p:txBody>
      </p:sp>
      <p:sp>
        <p:nvSpPr>
          <p:cNvPr id="59" name="TextBox 58"/>
          <p:cNvSpPr txBox="1"/>
          <p:nvPr/>
        </p:nvSpPr>
        <p:spPr>
          <a:xfrm>
            <a:off x="21834836" y="42012513"/>
            <a:ext cx="1066800" cy="430887"/>
          </a:xfrm>
          <a:prstGeom prst="rect">
            <a:avLst/>
          </a:prstGeom>
          <a:solidFill>
            <a:schemeClr val="tx1"/>
          </a:solidFill>
        </p:spPr>
        <p:txBody>
          <a:bodyPr wrap="square" lIns="106674" tIns="53337" rIns="106674" bIns="53337" rtlCol="0">
            <a:spAutoFit/>
          </a:bodyPr>
          <a:lstStyle/>
          <a:p>
            <a:endParaRPr lang="en-US" sz="2100" dirty="0"/>
          </a:p>
        </p:txBody>
      </p:sp>
      <p:sp>
        <p:nvSpPr>
          <p:cNvPr id="60" name="TextBox 59"/>
          <p:cNvSpPr txBox="1"/>
          <p:nvPr/>
        </p:nvSpPr>
        <p:spPr>
          <a:xfrm>
            <a:off x="18086838" y="43384113"/>
            <a:ext cx="1066800" cy="430887"/>
          </a:xfrm>
          <a:prstGeom prst="rect">
            <a:avLst/>
          </a:prstGeom>
          <a:solidFill>
            <a:schemeClr val="tx1"/>
          </a:solidFill>
        </p:spPr>
        <p:txBody>
          <a:bodyPr wrap="square" lIns="106674" tIns="53337" rIns="106674" bIns="53337" rtlCol="0">
            <a:spAutoFit/>
          </a:bodyPr>
          <a:lstStyle/>
          <a:p>
            <a:endParaRPr lang="en-US" sz="2100" dirty="0"/>
          </a:p>
        </p:txBody>
      </p:sp>
      <p:sp>
        <p:nvSpPr>
          <p:cNvPr id="61" name="TextBox 60"/>
          <p:cNvSpPr txBox="1"/>
          <p:nvPr/>
        </p:nvSpPr>
        <p:spPr>
          <a:xfrm>
            <a:off x="36633639" y="41209456"/>
            <a:ext cx="704362" cy="430887"/>
          </a:xfrm>
          <a:prstGeom prst="rect">
            <a:avLst/>
          </a:prstGeom>
          <a:solidFill>
            <a:schemeClr val="tx1"/>
          </a:solidFill>
        </p:spPr>
        <p:txBody>
          <a:bodyPr wrap="square" lIns="106674" tIns="53337" rIns="106674" bIns="53337" rtlCol="0">
            <a:spAutoFit/>
          </a:bodyPr>
          <a:lstStyle/>
          <a:p>
            <a:endParaRPr lang="en-US" sz="2100" dirty="0"/>
          </a:p>
        </p:txBody>
      </p:sp>
      <p:sp>
        <p:nvSpPr>
          <p:cNvPr id="62" name="TextBox 61"/>
          <p:cNvSpPr txBox="1"/>
          <p:nvPr/>
        </p:nvSpPr>
        <p:spPr>
          <a:xfrm>
            <a:off x="14157325" y="43384113"/>
            <a:ext cx="1066800" cy="430887"/>
          </a:xfrm>
          <a:prstGeom prst="rect">
            <a:avLst/>
          </a:prstGeom>
          <a:solidFill>
            <a:schemeClr val="tx1"/>
          </a:solidFill>
        </p:spPr>
        <p:txBody>
          <a:bodyPr wrap="square" lIns="106674" tIns="53337" rIns="106674" bIns="53337" rtlCol="0">
            <a:spAutoFit/>
          </a:bodyPr>
          <a:lstStyle/>
          <a:p>
            <a:endParaRPr lang="en-US" sz="2100" dirty="0"/>
          </a:p>
        </p:txBody>
      </p:sp>
      <p:sp>
        <p:nvSpPr>
          <p:cNvPr id="24" name="TextBox 23"/>
          <p:cNvSpPr txBox="1"/>
          <p:nvPr/>
        </p:nvSpPr>
        <p:spPr>
          <a:xfrm>
            <a:off x="36804600" y="41509152"/>
            <a:ext cx="533402" cy="477048"/>
          </a:xfrm>
          <a:prstGeom prst="rect">
            <a:avLst/>
          </a:prstGeom>
          <a:solidFill>
            <a:schemeClr val="tx1"/>
          </a:solidFill>
        </p:spPr>
        <p:txBody>
          <a:bodyPr wrap="square" lIns="106674" tIns="53337" rIns="106674" bIns="53337" rtlCol="0">
            <a:spAutoFit/>
          </a:bodyPr>
          <a:lstStyle/>
          <a:p>
            <a:r>
              <a:rPr lang="en-US" sz="2300" dirty="0">
                <a:solidFill>
                  <a:schemeClr val="bg1"/>
                </a:solidFill>
              </a:rPr>
              <a:t>C</a:t>
            </a:r>
            <a:endParaRPr lang="en-US" sz="2300" dirty="0">
              <a:solidFill>
                <a:schemeClr val="bg1"/>
              </a:solidFill>
            </a:endParaRPr>
          </a:p>
        </p:txBody>
      </p:sp>
      <p:sp>
        <p:nvSpPr>
          <p:cNvPr id="63" name="TextBox 62"/>
          <p:cNvSpPr txBox="1"/>
          <p:nvPr/>
        </p:nvSpPr>
        <p:spPr>
          <a:xfrm>
            <a:off x="27647900" y="45862805"/>
            <a:ext cx="419293" cy="466795"/>
          </a:xfrm>
          <a:prstGeom prst="rect">
            <a:avLst/>
          </a:prstGeom>
          <a:noFill/>
        </p:spPr>
        <p:txBody>
          <a:bodyPr wrap="none" lIns="106674" tIns="53337" rIns="106674" bIns="53337" rtlCol="0">
            <a:spAutoFit/>
          </a:bodyPr>
          <a:lstStyle/>
          <a:p>
            <a:r>
              <a:rPr lang="en-US" sz="2300" dirty="0">
                <a:solidFill>
                  <a:schemeClr val="bg1"/>
                </a:solidFill>
              </a:rPr>
              <a:t>A</a:t>
            </a:r>
          </a:p>
        </p:txBody>
      </p:sp>
      <p:sp>
        <p:nvSpPr>
          <p:cNvPr id="64" name="TextBox 63"/>
          <p:cNvSpPr txBox="1"/>
          <p:nvPr/>
        </p:nvSpPr>
        <p:spPr>
          <a:xfrm>
            <a:off x="29466050" y="44165669"/>
            <a:ext cx="421162" cy="466795"/>
          </a:xfrm>
          <a:prstGeom prst="rect">
            <a:avLst/>
          </a:prstGeom>
          <a:noFill/>
        </p:spPr>
        <p:txBody>
          <a:bodyPr wrap="none" lIns="106674" tIns="53337" rIns="106674" bIns="53337" rtlCol="0">
            <a:spAutoFit/>
          </a:bodyPr>
          <a:lstStyle/>
          <a:p>
            <a:r>
              <a:rPr lang="en-US" sz="2300" dirty="0">
                <a:solidFill>
                  <a:schemeClr val="bg1"/>
                </a:solidFill>
              </a:rPr>
              <a:t>B</a:t>
            </a:r>
          </a:p>
        </p:txBody>
      </p:sp>
      <p:sp>
        <p:nvSpPr>
          <p:cNvPr id="65" name="TextBox 64"/>
          <p:cNvSpPr txBox="1"/>
          <p:nvPr/>
        </p:nvSpPr>
        <p:spPr>
          <a:xfrm>
            <a:off x="31203900" y="45129310"/>
            <a:ext cx="625011" cy="466795"/>
          </a:xfrm>
          <a:prstGeom prst="rect">
            <a:avLst/>
          </a:prstGeom>
          <a:solidFill>
            <a:schemeClr val="tx1"/>
          </a:solidFill>
        </p:spPr>
        <p:txBody>
          <a:bodyPr wrap="none" lIns="106674" tIns="53337" rIns="106674" bIns="53337" rtlCol="0">
            <a:spAutoFit/>
          </a:bodyPr>
          <a:lstStyle/>
          <a:p>
            <a:r>
              <a:rPr lang="en-US" sz="2300" dirty="0">
                <a:solidFill>
                  <a:schemeClr val="bg1"/>
                </a:solidFill>
              </a:rPr>
              <a:t>AB</a:t>
            </a:r>
            <a:endParaRPr lang="en-US" sz="2300" dirty="0">
              <a:solidFill>
                <a:schemeClr val="bg1"/>
              </a:solidFill>
            </a:endParaRPr>
          </a:p>
        </p:txBody>
      </p:sp>
      <p:sp>
        <p:nvSpPr>
          <p:cNvPr id="66" name="TextBox 65"/>
          <p:cNvSpPr txBox="1"/>
          <p:nvPr/>
        </p:nvSpPr>
        <p:spPr>
          <a:xfrm>
            <a:off x="33121642" y="44796005"/>
            <a:ext cx="625011" cy="466795"/>
          </a:xfrm>
          <a:prstGeom prst="rect">
            <a:avLst/>
          </a:prstGeom>
          <a:noFill/>
        </p:spPr>
        <p:txBody>
          <a:bodyPr wrap="none" lIns="106674" tIns="53337" rIns="106674" bIns="53337" rtlCol="0">
            <a:spAutoFit/>
          </a:bodyPr>
          <a:lstStyle/>
          <a:p>
            <a:r>
              <a:rPr lang="en-US" sz="2300" dirty="0">
                <a:solidFill>
                  <a:schemeClr val="bg1"/>
                </a:solidFill>
              </a:rPr>
              <a:t>AB</a:t>
            </a:r>
            <a:endParaRPr lang="en-US" sz="2300" dirty="0">
              <a:solidFill>
                <a:schemeClr val="bg1"/>
              </a:solidFill>
            </a:endParaRPr>
          </a:p>
        </p:txBody>
      </p:sp>
      <p:sp>
        <p:nvSpPr>
          <p:cNvPr id="67" name="TextBox 66"/>
          <p:cNvSpPr txBox="1"/>
          <p:nvPr/>
        </p:nvSpPr>
        <p:spPr>
          <a:xfrm>
            <a:off x="34937700" y="44399068"/>
            <a:ext cx="424902" cy="466795"/>
          </a:xfrm>
          <a:prstGeom prst="rect">
            <a:avLst/>
          </a:prstGeom>
          <a:noFill/>
        </p:spPr>
        <p:txBody>
          <a:bodyPr wrap="none" lIns="106674" tIns="53337" rIns="106674" bIns="53337" rtlCol="0">
            <a:spAutoFit/>
          </a:bodyPr>
          <a:lstStyle/>
          <a:p>
            <a:r>
              <a:rPr lang="en-US" sz="2300" dirty="0">
                <a:solidFill>
                  <a:schemeClr val="bg1"/>
                </a:solidFill>
              </a:rPr>
              <a:t>B</a:t>
            </a:r>
            <a:endParaRPr lang="en-US" sz="2300" dirty="0">
              <a:solidFill>
                <a:schemeClr val="bg1"/>
              </a:solidFill>
            </a:endParaRPr>
          </a:p>
        </p:txBody>
      </p:sp>
      <p:sp>
        <p:nvSpPr>
          <p:cNvPr id="68" name="TextBox 67"/>
          <p:cNvSpPr txBox="1"/>
          <p:nvPr/>
        </p:nvSpPr>
        <p:spPr>
          <a:xfrm>
            <a:off x="22284274" y="43038930"/>
            <a:ext cx="421162" cy="466795"/>
          </a:xfrm>
          <a:prstGeom prst="rect">
            <a:avLst/>
          </a:prstGeom>
          <a:solidFill>
            <a:schemeClr val="tx1"/>
          </a:solidFill>
        </p:spPr>
        <p:txBody>
          <a:bodyPr wrap="none" lIns="106674" tIns="53337" rIns="106674" bIns="53337" rtlCol="0">
            <a:spAutoFit/>
          </a:bodyPr>
          <a:lstStyle/>
          <a:p>
            <a:r>
              <a:rPr lang="en-US" sz="2300" dirty="0">
                <a:solidFill>
                  <a:schemeClr val="bg1"/>
                </a:solidFill>
              </a:rPr>
              <a:t>B</a:t>
            </a:r>
          </a:p>
        </p:txBody>
      </p:sp>
      <p:sp>
        <p:nvSpPr>
          <p:cNvPr id="69" name="TextBox 68"/>
          <p:cNvSpPr txBox="1"/>
          <p:nvPr/>
        </p:nvSpPr>
        <p:spPr>
          <a:xfrm>
            <a:off x="24189460" y="42421437"/>
            <a:ext cx="421162" cy="466795"/>
          </a:xfrm>
          <a:prstGeom prst="rect">
            <a:avLst/>
          </a:prstGeom>
          <a:noFill/>
        </p:spPr>
        <p:txBody>
          <a:bodyPr wrap="none" lIns="106674" tIns="53337" rIns="106674" bIns="53337" rtlCol="0">
            <a:spAutoFit/>
          </a:bodyPr>
          <a:lstStyle/>
          <a:p>
            <a:r>
              <a:rPr lang="en-US" sz="2300" dirty="0">
                <a:solidFill>
                  <a:schemeClr val="bg1"/>
                </a:solidFill>
              </a:rPr>
              <a:t>B</a:t>
            </a:r>
          </a:p>
        </p:txBody>
      </p:sp>
      <p:sp>
        <p:nvSpPr>
          <p:cNvPr id="70" name="TextBox 69"/>
          <p:cNvSpPr txBox="1"/>
          <p:nvPr/>
        </p:nvSpPr>
        <p:spPr>
          <a:xfrm>
            <a:off x="16354889" y="43361123"/>
            <a:ext cx="625011" cy="466795"/>
          </a:xfrm>
          <a:prstGeom prst="rect">
            <a:avLst/>
          </a:prstGeom>
          <a:solidFill>
            <a:schemeClr val="tx1"/>
          </a:solidFill>
        </p:spPr>
        <p:txBody>
          <a:bodyPr wrap="none" lIns="106674" tIns="53337" rIns="106674" bIns="53337" rtlCol="0">
            <a:spAutoFit/>
          </a:bodyPr>
          <a:lstStyle/>
          <a:p>
            <a:r>
              <a:rPr lang="en-US" sz="2300" dirty="0">
                <a:solidFill>
                  <a:schemeClr val="bg1"/>
                </a:solidFill>
              </a:rPr>
              <a:t>AB</a:t>
            </a:r>
            <a:endParaRPr lang="en-US" sz="2300" dirty="0">
              <a:solidFill>
                <a:schemeClr val="bg1"/>
              </a:solidFill>
            </a:endParaRPr>
          </a:p>
        </p:txBody>
      </p:sp>
      <p:sp>
        <p:nvSpPr>
          <p:cNvPr id="71" name="TextBox 70"/>
          <p:cNvSpPr txBox="1"/>
          <p:nvPr/>
        </p:nvSpPr>
        <p:spPr>
          <a:xfrm>
            <a:off x="20172551" y="44151410"/>
            <a:ext cx="625011" cy="466795"/>
          </a:xfrm>
          <a:prstGeom prst="rect">
            <a:avLst/>
          </a:prstGeom>
          <a:solidFill>
            <a:schemeClr val="tx1"/>
          </a:solidFill>
        </p:spPr>
        <p:txBody>
          <a:bodyPr wrap="none" lIns="106674" tIns="53337" rIns="106674" bIns="53337" rtlCol="0">
            <a:spAutoFit/>
          </a:bodyPr>
          <a:lstStyle/>
          <a:p>
            <a:r>
              <a:rPr lang="en-US" sz="2300" dirty="0">
                <a:solidFill>
                  <a:schemeClr val="bg1"/>
                </a:solidFill>
              </a:rPr>
              <a:t>AB</a:t>
            </a:r>
            <a:endParaRPr lang="en-US" sz="2300" dirty="0">
              <a:solidFill>
                <a:schemeClr val="bg1"/>
              </a:solidFill>
            </a:endParaRPr>
          </a:p>
        </p:txBody>
      </p:sp>
      <p:sp>
        <p:nvSpPr>
          <p:cNvPr id="72" name="TextBox 71"/>
          <p:cNvSpPr txBox="1"/>
          <p:nvPr/>
        </p:nvSpPr>
        <p:spPr>
          <a:xfrm>
            <a:off x="18338607" y="45329405"/>
            <a:ext cx="419293" cy="466795"/>
          </a:xfrm>
          <a:prstGeom prst="rect">
            <a:avLst/>
          </a:prstGeom>
          <a:solidFill>
            <a:schemeClr val="tx1"/>
          </a:solidFill>
        </p:spPr>
        <p:txBody>
          <a:bodyPr wrap="none" lIns="106674" tIns="53337" rIns="106674" bIns="53337" rtlCol="0">
            <a:spAutoFit/>
          </a:bodyPr>
          <a:lstStyle/>
          <a:p>
            <a:r>
              <a:rPr lang="en-US" sz="2300" dirty="0">
                <a:solidFill>
                  <a:schemeClr val="bg1"/>
                </a:solidFill>
              </a:rPr>
              <a:t>A</a:t>
            </a:r>
            <a:endParaRPr lang="en-US" sz="2300" dirty="0">
              <a:solidFill>
                <a:schemeClr val="bg1"/>
              </a:solidFill>
            </a:endParaRPr>
          </a:p>
        </p:txBody>
      </p:sp>
      <p:sp>
        <p:nvSpPr>
          <p:cNvPr id="73" name="TextBox 72"/>
          <p:cNvSpPr txBox="1"/>
          <p:nvPr/>
        </p:nvSpPr>
        <p:spPr>
          <a:xfrm>
            <a:off x="14458853" y="44618205"/>
            <a:ext cx="419293" cy="466795"/>
          </a:xfrm>
          <a:prstGeom prst="rect">
            <a:avLst/>
          </a:prstGeom>
          <a:solidFill>
            <a:schemeClr val="tx1"/>
          </a:solidFill>
        </p:spPr>
        <p:txBody>
          <a:bodyPr wrap="none" lIns="106674" tIns="53337" rIns="106674" bIns="53337" rtlCol="0">
            <a:spAutoFit/>
          </a:bodyPr>
          <a:lstStyle/>
          <a:p>
            <a:r>
              <a:rPr lang="en-US" sz="2300" dirty="0">
                <a:solidFill>
                  <a:schemeClr val="bg1"/>
                </a:solidFill>
              </a:rPr>
              <a:t>A</a:t>
            </a:r>
            <a:endParaRPr lang="en-US" sz="2300" dirty="0">
              <a:solidFill>
                <a:schemeClr val="bg1"/>
              </a:solidFill>
            </a:endParaRPr>
          </a:p>
        </p:txBody>
      </p:sp>
      <p:sp>
        <p:nvSpPr>
          <p:cNvPr id="18" name="TextBox 17"/>
          <p:cNvSpPr txBox="1"/>
          <p:nvPr/>
        </p:nvSpPr>
        <p:spPr>
          <a:xfrm>
            <a:off x="12662302" y="4957642"/>
            <a:ext cx="25692099" cy="5924699"/>
          </a:xfrm>
          <a:prstGeom prst="rect">
            <a:avLst/>
          </a:prstGeom>
          <a:solidFill>
            <a:schemeClr val="tx1"/>
          </a:solidFill>
        </p:spPr>
        <p:txBody>
          <a:bodyPr wrap="square" lIns="106674" tIns="53337" rIns="106674" bIns="53337" rtlCol="0">
            <a:spAutoFit/>
          </a:bodyPr>
          <a:lstStyle/>
          <a:p>
            <a:r>
              <a:rPr lang="en-US" sz="4200" b="1" dirty="0">
                <a:solidFill>
                  <a:schemeClr val="bg1"/>
                </a:solidFill>
              </a:rPr>
              <a:t>Abstract: </a:t>
            </a:r>
            <a:r>
              <a:rPr lang="en-US" sz="4200" dirty="0">
                <a:solidFill>
                  <a:schemeClr val="bg1"/>
                </a:solidFill>
              </a:rPr>
              <a:t>Fire plays a prominent role in shaping ecosystems.  In 2012, a large wildfire burned at the Nature Conservancy’s Niobrara Valley Preserve in north-central </a:t>
            </a:r>
            <a:r>
              <a:rPr lang="en-US" sz="4200" dirty="0">
                <a:solidFill>
                  <a:schemeClr val="bg1"/>
                </a:solidFill>
              </a:rPr>
              <a:t>N</a:t>
            </a:r>
            <a:r>
              <a:rPr lang="en-US" sz="4200" dirty="0">
                <a:solidFill>
                  <a:schemeClr val="bg1"/>
                </a:solidFill>
              </a:rPr>
              <a:t>ebraska.  Areas burned include mixed grass prairie, ponderosa pine and oak woodlands, and stands of eastern red cedar, a fire-intolerant species that has become problematic in the Great Plains in the absence of fire.  We collected soil samples in burned and nearby unburned areas of the preserve and analyzed samples for carbon and moisture content.  We also used pitfall traps to survey ground-associated macroinvertebrates at each soil collection site.  In this poster, we discuss our findings regarding interactions between fire history, soil properties, tree type (oak vs. cedar), and invertebrate diversity. </a:t>
            </a:r>
            <a:endParaRPr lang="en-US" sz="4200" dirty="0">
              <a:solidFill>
                <a:schemeClr val="bg1"/>
              </a:solidFill>
            </a:endParaRPr>
          </a:p>
        </p:txBody>
      </p:sp>
      <p:sp>
        <p:nvSpPr>
          <p:cNvPr id="74" name="TextBox 73"/>
          <p:cNvSpPr txBox="1"/>
          <p:nvPr/>
        </p:nvSpPr>
        <p:spPr>
          <a:xfrm>
            <a:off x="35636285" y="34442400"/>
            <a:ext cx="1320715" cy="466795"/>
          </a:xfrm>
          <a:prstGeom prst="rect">
            <a:avLst/>
          </a:prstGeom>
          <a:noFill/>
        </p:spPr>
        <p:txBody>
          <a:bodyPr wrap="none" lIns="106674" tIns="53337" rIns="106674" bIns="53337" rtlCol="0">
            <a:spAutoFit/>
          </a:bodyPr>
          <a:lstStyle/>
          <a:p>
            <a:r>
              <a:rPr lang="en-US" sz="2300" dirty="0">
                <a:solidFill>
                  <a:schemeClr val="bg1"/>
                </a:solidFill>
              </a:rPr>
              <a:t>P&lt;0.01</a:t>
            </a:r>
            <a:endParaRPr lang="en-US" sz="23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00"/>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0"/>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0"/>
  <p:tag name="RACEANIMATIONSPEED" val="3"/>
  <p:tag name="NUMRESPONSES" val="1"/>
  <p:tag name="CUSTOMCELLBACKCOLOR4" val="-8355712"/>
  <p:tag name="PRRESPONSE7" val="4"/>
  <p:tag name="FIBINCLUDEOTHER" val="True"/>
  <p:tag name="DELIMITERS" val="3.1"/>
  <p:tag name="TASKPANEKEY" val="49a57077-00f1-4c81-a83b-565833fbeb7d"/>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15567</TotalTime>
  <Words>2031</Words>
  <Application>Microsoft Office PowerPoint</Application>
  <PresentationFormat>Custom</PresentationFormat>
  <Paragraphs>81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Autumn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pre-germination conditions  and the allelopathic properties of Juniperus virginiana on the germination of Euphorbia esula</dc:title>
  <dc:creator>Heather</dc:creator>
  <cp:lastModifiedBy>TTT</cp:lastModifiedBy>
  <cp:revision>113</cp:revision>
  <dcterms:created xsi:type="dcterms:W3CDTF">2010-04-14T07:30:05Z</dcterms:created>
  <dcterms:modified xsi:type="dcterms:W3CDTF">2014-04-04T17:20:09Z</dcterms:modified>
</cp:coreProperties>
</file>